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76" r:id="rId5"/>
    <p:sldId id="310" r:id="rId6"/>
    <p:sldId id="346" r:id="rId7"/>
    <p:sldId id="347" r:id="rId8"/>
    <p:sldId id="348" r:id="rId9"/>
    <p:sldId id="349" r:id="rId10"/>
    <p:sldId id="351" r:id="rId11"/>
    <p:sldId id="350" r:id="rId12"/>
    <p:sldId id="352" r:id="rId13"/>
    <p:sldId id="353" r:id="rId14"/>
    <p:sldId id="354" r:id="rId15"/>
    <p:sldId id="355" r:id="rId16"/>
    <p:sldId id="356" r:id="rId17"/>
    <p:sldId id="357" r:id="rId18"/>
    <p:sldId id="358" r:id="rId19"/>
    <p:sldId id="359" r:id="rId20"/>
    <p:sldId id="360" r:id="rId21"/>
    <p:sldId id="361" r:id="rId22"/>
    <p:sldId id="362" r:id="rId23"/>
    <p:sldId id="364"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762EB"/>
    <a:srgbClr val="F8F6F5"/>
    <a:srgbClr val="151635"/>
    <a:srgbClr val="03213B"/>
    <a:srgbClr val="02172A"/>
    <a:srgbClr val="02203A"/>
    <a:srgbClr val="253A3D"/>
    <a:srgbClr val="EBF3F6"/>
    <a:srgbClr val="021D32"/>
    <a:srgbClr val="FF3A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6247" autoAdjust="0"/>
  </p:normalViewPr>
  <p:slideViewPr>
    <p:cSldViewPr snapToGrid="0" showGuides="1">
      <p:cViewPr>
        <p:scale>
          <a:sx n="300" d="100"/>
          <a:sy n="300" d="100"/>
        </p:scale>
        <p:origin x="216" y="-3300"/>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6/10/2025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6467856" y="0"/>
            <a:ext cx="5724144" cy="4224528"/>
          </a:xfrm>
          <a:no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tx2"/>
                </a:solidFill>
                <a:latin typeface="+mn-lt"/>
              </a:defRPr>
            </a:lvl1pPr>
          </a:lstStyle>
          <a:p>
            <a:r>
              <a:rPr lang="en-US" dirty="0"/>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tx2"/>
                </a:solidFill>
                <a:latin typeface="+mj-lt"/>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4818888"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8723376"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4818888"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8723376"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D7D3EE34-4CB3-EFD4-CB18-2CBD6765A6B3}"/>
              </a:ext>
            </a:extLst>
          </p:cNvPr>
          <p:cNvSpPr>
            <a:spLocks noGrp="1"/>
          </p:cNvSpPr>
          <p:nvPr>
            <p:ph type="ftr" sz="quarter" idx="21"/>
          </p:nvPr>
        </p:nvSpPr>
        <p:spPr/>
        <p:txBody>
          <a:bodyPr/>
          <a:lstStyle/>
          <a:p>
            <a:r>
              <a:rPr lang="en-US" dirty="0"/>
              <a:t>course title</a:t>
            </a:r>
          </a:p>
        </p:txBody>
      </p:sp>
      <p:sp>
        <p:nvSpPr>
          <p:cNvPr id="3" name="Slide Number Placeholder 2">
            <a:extLst>
              <a:ext uri="{FF2B5EF4-FFF2-40B4-BE49-F238E27FC236}">
                <a16:creationId xmlns:a16="http://schemas.microsoft.com/office/drawing/2014/main" id="{76DDE7B4-8792-03F9-C90E-BDC9932ABDA2}"/>
              </a:ext>
            </a:extLst>
          </p:cNvPr>
          <p:cNvSpPr>
            <a:spLocks noGrp="1"/>
          </p:cNvSpPr>
          <p:nvPr>
            <p:ph type="sldNum" sz="quarter" idx="22"/>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161346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5BCF0A-3881-14F5-D107-2C59B7416D4D}"/>
              </a:ext>
            </a:extLst>
          </p:cNvPr>
          <p:cNvPicPr>
            <a:picLocks noChangeAspect="1"/>
          </p:cNvPicPr>
          <p:nvPr/>
        </p:nvPicPr>
        <p:blipFill>
          <a:blip r:embed="rId2"/>
          <a:stretch>
            <a:fillRect/>
          </a:stretch>
        </p:blipFill>
        <p:spPr>
          <a:xfrm>
            <a:off x="6958942" y="1951549"/>
            <a:ext cx="4736892" cy="4736892"/>
          </a:xfrm>
          <a:prstGeom prst="rect">
            <a:avLst/>
          </a:prstGeom>
          <a:ln>
            <a:noFill/>
          </a:ln>
          <a:effectLst>
            <a:softEdge rad="112500"/>
          </a:effectLst>
        </p:spPr>
      </p:pic>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2" y="87766"/>
            <a:ext cx="9087102" cy="1325563"/>
          </a:xfrm>
        </p:spPr>
        <p:txBody>
          <a:bodyPr/>
          <a:lstStyle/>
          <a:p>
            <a:r>
              <a:rPr lang="en-US" altLang="zh-CN" sz="4800" dirty="0"/>
              <a:t>What is Creational Design Patterns?</a:t>
            </a:r>
            <a:endParaRPr lang="en-US" sz="4800"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2" y="1304284"/>
            <a:ext cx="11159103" cy="1294530"/>
          </a:xfrm>
        </p:spPr>
        <p:txBody>
          <a:bodyPr/>
          <a:lstStyle/>
          <a:p>
            <a:pPr>
              <a:spcAft>
                <a:spcPts val="1500"/>
              </a:spcAft>
            </a:pPr>
            <a:r>
              <a:rPr lang="en-US" sz="1600" dirty="0">
                <a:latin typeface="Spectral"/>
              </a:rPr>
              <a:t>Creational design patterns address object creation and instantiation, aiming to make a system independent of how objects are created and represented. They provide flexible and efficient solutions for handling object creation, reducing complexities and increasing code reusability. </a:t>
            </a:r>
            <a:endParaRPr lang="en-US" sz="1600" b="0" i="0" dirty="0">
              <a:effectLst/>
              <a:highlight>
                <a:srgbClr val="F3F3F3"/>
              </a:highlight>
              <a:latin typeface="Spectral"/>
            </a:endParaRPr>
          </a:p>
          <a:p>
            <a:endParaRPr lang="en-US" sz="1600" dirty="0">
              <a:highlight>
                <a:srgbClr val="F3F3F3"/>
              </a:highlight>
              <a:latin typeface="Spectral"/>
            </a:endParaRPr>
          </a:p>
          <a:p>
            <a:pPr algn="l"/>
            <a:endParaRPr lang="en-US" sz="1600" b="0" i="0" dirty="0">
              <a:effectLst/>
              <a:highlight>
                <a:srgbClr val="F3F3F3"/>
              </a:highlight>
              <a:latin typeface="Spectral"/>
            </a:endParaRPr>
          </a:p>
          <a:p>
            <a:endParaRPr lang="en-US" sz="1600" dirty="0">
              <a:latin typeface="Spectral"/>
            </a:endParaRPr>
          </a:p>
          <a:p>
            <a:endParaRPr lang="en-US" sz="1600" dirty="0">
              <a:latin typeface="Spectral"/>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5325582" y="-335259"/>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6154" name="Picture 10" descr="Categorizing Design Patterns: Creational, Structural &amp; Behavioral">
            <a:extLst>
              <a:ext uri="{FF2B5EF4-FFF2-40B4-BE49-F238E27FC236}">
                <a16:creationId xmlns:a16="http://schemas.microsoft.com/office/drawing/2014/main" id="{41F5A20C-463A-ED6F-76C3-0C7E6BB63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66" y="2259378"/>
            <a:ext cx="5699861" cy="42782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4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E2ACF73B-6160-A381-BBFC-D63BB27F014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2B7F6DE-9243-09AF-143F-EDDFA36B5C85}"/>
              </a:ext>
            </a:extLst>
          </p:cNvPr>
          <p:cNvSpPr>
            <a:spLocks noGrp="1"/>
          </p:cNvSpPr>
          <p:nvPr>
            <p:ph type="title"/>
          </p:nvPr>
        </p:nvSpPr>
        <p:spPr>
          <a:xfrm>
            <a:off x="536732" y="0"/>
            <a:ext cx="5845017" cy="1325563"/>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5D05ECFA-74C4-4605-E4FB-A599E76869A4}"/>
              </a:ext>
            </a:extLst>
          </p:cNvPr>
          <p:cNvSpPr>
            <a:spLocks noGrp="1"/>
          </p:cNvSpPr>
          <p:nvPr>
            <p:ph type="body" sz="quarter" idx="28"/>
          </p:nvPr>
        </p:nvSpPr>
        <p:spPr>
          <a:xfrm>
            <a:off x="536733" y="1073393"/>
            <a:ext cx="5541960" cy="3184282"/>
          </a:xfrm>
        </p:spPr>
        <p:txBody>
          <a:bodyPr/>
          <a:lstStyle/>
          <a:p>
            <a:pPr lvl="0" eaLnBrk="0" fontAlgn="base" hangingPunct="0">
              <a:spcBef>
                <a:spcPct val="0"/>
              </a:spcBef>
              <a:spcAft>
                <a:spcPct val="0"/>
              </a:spcAft>
            </a:pPr>
            <a:r>
              <a:rPr lang="en-US" altLang="en-US" sz="1200" dirty="0">
                <a:solidFill>
                  <a:srgbClr val="444444"/>
                </a:solidFill>
                <a:latin typeface="Spectral"/>
              </a:rPr>
              <a:t>Imagine that you’re creating a furniture shop simulator. Your code consists of classes that represent:</a:t>
            </a:r>
          </a:p>
          <a:p>
            <a:pPr lvl="0" eaLnBrk="0" fontAlgn="base" hangingPunct="0">
              <a:spcBef>
                <a:spcPct val="0"/>
              </a:spcBef>
              <a:spcAft>
                <a:spcPct val="0"/>
              </a:spcAft>
            </a:pPr>
            <a:endParaRPr lang="en-US" altLang="en-US" sz="1200" dirty="0">
              <a:solidFill>
                <a:schemeClr val="tx1"/>
              </a:solidFill>
              <a:latin typeface="Spectral"/>
            </a:endParaRPr>
          </a:p>
          <a:p>
            <a:pPr marL="171450" lvl="0" indent="-171450" eaLnBrk="0" fontAlgn="base" hangingPunct="0">
              <a:spcBef>
                <a:spcPct val="0"/>
              </a:spcBef>
              <a:spcAft>
                <a:spcPct val="0"/>
              </a:spcAft>
              <a:buFont typeface="Wingdings" panose="05000000000000000000" pitchFamily="2" charset="2"/>
              <a:buChar char="§"/>
            </a:pPr>
            <a:r>
              <a:rPr lang="en-US" altLang="en-US" sz="1200" dirty="0">
                <a:solidFill>
                  <a:srgbClr val="444444"/>
                </a:solidFill>
                <a:latin typeface="Spectral"/>
              </a:rPr>
              <a:t>A family of related products, say: Chair + Sofa + </a:t>
            </a:r>
            <a:r>
              <a:rPr lang="en-US" altLang="en-US" sz="1200" dirty="0" err="1">
                <a:solidFill>
                  <a:srgbClr val="444444"/>
                </a:solidFill>
                <a:latin typeface="Spectral"/>
              </a:rPr>
              <a:t>CoffeeTable</a:t>
            </a:r>
            <a:r>
              <a:rPr lang="en-US" altLang="en-US" sz="1200" dirty="0">
                <a:solidFill>
                  <a:srgbClr val="444444"/>
                </a:solidFill>
                <a:latin typeface="Spectral"/>
              </a:rPr>
              <a:t>.</a:t>
            </a:r>
          </a:p>
          <a:p>
            <a:pPr marL="171450" lvl="0" indent="-171450" eaLnBrk="0" fontAlgn="base" hangingPunct="0">
              <a:spcBef>
                <a:spcPct val="0"/>
              </a:spcBef>
              <a:spcAft>
                <a:spcPct val="0"/>
              </a:spcAft>
              <a:buFont typeface="Wingdings" panose="05000000000000000000" pitchFamily="2" charset="2"/>
              <a:buChar char="§"/>
            </a:pPr>
            <a:r>
              <a:rPr lang="en-US" altLang="en-US" sz="1200" dirty="0">
                <a:solidFill>
                  <a:srgbClr val="444444"/>
                </a:solidFill>
                <a:latin typeface="Spectral"/>
              </a:rPr>
              <a:t>Several variants of this family. For example, products Chair + Sofa + </a:t>
            </a:r>
            <a:r>
              <a:rPr lang="en-US" altLang="en-US" sz="1200" dirty="0" err="1">
                <a:solidFill>
                  <a:srgbClr val="444444"/>
                </a:solidFill>
                <a:latin typeface="Spectral"/>
              </a:rPr>
              <a:t>CoffeeTable</a:t>
            </a:r>
            <a:r>
              <a:rPr lang="en-US" altLang="en-US" sz="1200" dirty="0">
                <a:solidFill>
                  <a:srgbClr val="444444"/>
                </a:solidFill>
                <a:latin typeface="Spectral"/>
              </a:rPr>
              <a:t> are available in these variants: Modern, Victorian, </a:t>
            </a:r>
            <a:r>
              <a:rPr lang="en-US" altLang="en-US" sz="1200" dirty="0" err="1">
                <a:solidFill>
                  <a:srgbClr val="444444"/>
                </a:solidFill>
                <a:latin typeface="Spectral"/>
              </a:rPr>
              <a:t>ArtDeco</a:t>
            </a:r>
            <a:r>
              <a:rPr lang="en-US" altLang="en-US" sz="1200" dirty="0">
                <a:solidFill>
                  <a:srgbClr val="444444"/>
                </a:solidFill>
                <a:latin typeface="Spectral"/>
              </a:rPr>
              <a:t>.</a:t>
            </a:r>
          </a:p>
          <a:p>
            <a:pPr marL="171450" lvl="0" indent="-171450" eaLnBrk="0" fontAlgn="base" hangingPunct="0">
              <a:spcBef>
                <a:spcPct val="0"/>
              </a:spcBef>
              <a:spcAft>
                <a:spcPct val="0"/>
              </a:spcAft>
              <a:buFont typeface="Wingdings" panose="05000000000000000000" pitchFamily="2" charset="2"/>
              <a:buChar char="§"/>
            </a:pPr>
            <a:endParaRPr lang="en-US" altLang="en-US" sz="1200" dirty="0">
              <a:solidFill>
                <a:srgbClr val="444444"/>
              </a:solidFill>
              <a:latin typeface="Spectral"/>
            </a:endParaRPr>
          </a:p>
          <a:p>
            <a:pPr marL="171450" lvl="0" indent="-171450" eaLnBrk="0" fontAlgn="base" hangingPunct="0">
              <a:spcBef>
                <a:spcPct val="0"/>
              </a:spcBef>
              <a:spcAft>
                <a:spcPct val="0"/>
              </a:spcAft>
              <a:buFont typeface="Wingdings" panose="05000000000000000000" pitchFamily="2" charset="2"/>
              <a:buChar char="§"/>
            </a:pPr>
            <a:endParaRPr lang="en-US" altLang="en-US" sz="1200" dirty="0">
              <a:solidFill>
                <a:srgbClr val="444444"/>
              </a:solidFill>
              <a:latin typeface="Spectral"/>
            </a:endParaRPr>
          </a:p>
          <a:p>
            <a:pPr eaLnBrk="0" fontAlgn="base" hangingPunct="0">
              <a:spcBef>
                <a:spcPct val="0"/>
              </a:spcBef>
              <a:spcAft>
                <a:spcPct val="0"/>
              </a:spcAft>
            </a:pPr>
            <a:r>
              <a:rPr lang="en-US" altLang="en-US" sz="1200" dirty="0">
                <a:solidFill>
                  <a:srgbClr val="444444"/>
                </a:solidFill>
                <a:latin typeface="Spectral"/>
              </a:rPr>
              <a:t>The first thing the Abstract Factory pattern suggests is to explicitly declare interfaces for each distinct product of the product family (e.g., chair, sofa or coffee table). Then you can make all variants of products follow those interfaces. For example, all chair variants can implement the Chair interface; all coffee table variants can implement the </a:t>
            </a:r>
            <a:r>
              <a:rPr lang="en-US" altLang="en-US" sz="1200" dirty="0" err="1">
                <a:solidFill>
                  <a:srgbClr val="444444"/>
                </a:solidFill>
                <a:latin typeface="Spectral"/>
              </a:rPr>
              <a:t>CoffeeTable</a:t>
            </a:r>
            <a:r>
              <a:rPr lang="en-US" altLang="en-US" sz="1200" dirty="0">
                <a:solidFill>
                  <a:srgbClr val="444444"/>
                </a:solidFill>
                <a:latin typeface="Spectral"/>
              </a:rPr>
              <a:t> interface, and so on.</a:t>
            </a:r>
            <a:r>
              <a:rPr lang="en-US" altLang="en-US" sz="1200" dirty="0">
                <a:solidFill>
                  <a:schemeClr val="tx1"/>
                </a:solidFill>
                <a:latin typeface="Spectral"/>
              </a:rPr>
              <a:t> </a:t>
            </a:r>
          </a:p>
          <a:p>
            <a:pPr marL="171450" lvl="0" indent="-171450" eaLnBrk="0" fontAlgn="base" hangingPunct="0">
              <a:spcBef>
                <a:spcPct val="0"/>
              </a:spcBef>
              <a:spcAft>
                <a:spcPct val="0"/>
              </a:spcAft>
              <a:buFont typeface="Wingdings" panose="05000000000000000000" pitchFamily="2" charset="2"/>
              <a:buChar char="§"/>
            </a:pPr>
            <a:endParaRPr lang="en-US" altLang="en-US" sz="1200" dirty="0">
              <a:solidFill>
                <a:srgbClr val="444444"/>
              </a:solidFill>
              <a:latin typeface="Spectral"/>
            </a:endParaRPr>
          </a:p>
          <a:p>
            <a:pPr lvl="0" eaLnBrk="0" fontAlgn="base" hangingPunct="0">
              <a:spcBef>
                <a:spcPct val="0"/>
              </a:spcBef>
              <a:spcAft>
                <a:spcPct val="0"/>
              </a:spcAft>
            </a:pPr>
            <a:br>
              <a:rPr lang="en-US" altLang="en-US" sz="900" dirty="0">
                <a:solidFill>
                  <a:schemeClr val="tx1"/>
                </a:solidFill>
              </a:rPr>
            </a:br>
            <a:endParaRPr lang="en-US" altLang="en-US" sz="2000" dirty="0">
              <a:solidFill>
                <a:schemeClr val="tx1"/>
              </a:solidFill>
              <a:latin typeface="Arial" panose="020B0604020202020204" pitchFamily="34" charset="0"/>
            </a:endParaRPr>
          </a:p>
          <a:p>
            <a:pPr eaLnBrk="0" fontAlgn="base" hangingPunct="0">
              <a:spcBef>
                <a:spcPct val="0"/>
              </a:spcBef>
              <a:spcAft>
                <a:spcPct val="0"/>
              </a:spcAft>
            </a:pPr>
            <a:endParaRPr lang="en-US" altLang="en-US" sz="1400" dirty="0">
              <a:solidFill>
                <a:schemeClr val="tx1"/>
              </a:solidFill>
              <a:latin typeface="Spectral"/>
            </a:endParaRPr>
          </a:p>
          <a:p>
            <a:pPr eaLnBrk="0" fontAlgn="base" hangingPunct="0">
              <a:spcBef>
                <a:spcPct val="0"/>
              </a:spcBef>
              <a:spcAft>
                <a:spcPct val="0"/>
              </a:spcAft>
            </a:pPr>
            <a:endParaRPr lang="en-US" altLang="en-US" sz="1400" dirty="0">
              <a:solidFill>
                <a:schemeClr val="tx1"/>
              </a:solidFill>
              <a:latin typeface="Spectral"/>
            </a:endParaRPr>
          </a:p>
          <a:p>
            <a:pPr lvl="0" eaLnBrk="0" fontAlgn="base" hangingPunct="0">
              <a:spcBef>
                <a:spcPct val="0"/>
              </a:spcBef>
              <a:spcAft>
                <a:spcPct val="0"/>
              </a:spcAft>
            </a:pPr>
            <a:endParaRPr lang="en-US" altLang="en-US" sz="1800" dirty="0">
              <a:solidFill>
                <a:schemeClr val="tx1"/>
              </a:solidFill>
              <a:latin typeface="Spectral"/>
            </a:endParaRPr>
          </a:p>
          <a:p>
            <a:endParaRPr lang="en-US" sz="1200" dirty="0">
              <a:latin typeface="Spectral"/>
            </a:endParaRPr>
          </a:p>
          <a:p>
            <a:endParaRPr lang="en-IN" b="1" dirty="0"/>
          </a:p>
          <a:p>
            <a:endParaRPr lang="en-IN" b="1" dirty="0"/>
          </a:p>
          <a:p>
            <a:endParaRPr lang="en-IN" b="1" dirty="0"/>
          </a:p>
          <a:p>
            <a:endParaRPr lang="en-IN" b="1" dirty="0"/>
          </a:p>
          <a:p>
            <a:pPr algn="l"/>
            <a:endParaRPr lang="en-US" sz="800" b="0" i="0" dirty="0">
              <a:effectLst/>
              <a:highlight>
                <a:srgbClr val="F3F3F3"/>
              </a:highlight>
              <a:latin typeface="SegoeUIVariable"/>
            </a:endParaRPr>
          </a:p>
          <a:p>
            <a:endParaRPr lang="en-US" sz="1800" dirty="0">
              <a:highlight>
                <a:srgbClr val="F3F3F3"/>
              </a:highlight>
              <a:latin typeface="SegoeUIVariable"/>
            </a:endParaRPr>
          </a:p>
          <a:p>
            <a:endParaRPr lang="en-US" sz="1800" b="0" i="0" dirty="0">
              <a:effectLst/>
              <a:highlight>
                <a:srgbClr val="F3F3F3"/>
              </a:highlight>
              <a:latin typeface="SegoeUIVariable"/>
            </a:endParaRPr>
          </a:p>
          <a:p>
            <a:pPr algn="l"/>
            <a:endParaRPr lang="en-US" sz="2000" b="0" i="0" dirty="0">
              <a:effectLst/>
              <a:highlight>
                <a:srgbClr val="F3F3F3"/>
              </a:highlight>
              <a:latin typeface="SegoeUIVariable"/>
            </a:endParaRPr>
          </a:p>
          <a:p>
            <a:endParaRPr lang="en-US" dirty="0"/>
          </a:p>
          <a:p>
            <a:endParaRPr lang="en-US" dirty="0"/>
          </a:p>
        </p:txBody>
      </p:sp>
      <p:sp>
        <p:nvSpPr>
          <p:cNvPr id="7" name="Slide Number Placeholder 6">
            <a:extLst>
              <a:ext uri="{FF2B5EF4-FFF2-40B4-BE49-F238E27FC236}">
                <a16:creationId xmlns:a16="http://schemas.microsoft.com/office/drawing/2014/main" id="{A3049121-D8D7-5B9A-FB94-7D20338EFA5A}"/>
              </a:ext>
            </a:extLst>
          </p:cNvPr>
          <p:cNvSpPr>
            <a:spLocks noGrp="1"/>
          </p:cNvSpPr>
          <p:nvPr>
            <p:ph type="sldNum" sz="quarter" idx="53"/>
          </p:nvPr>
        </p:nvSpPr>
        <p:spPr/>
        <p:txBody>
          <a:bodyPr/>
          <a:lstStyle/>
          <a:p>
            <a:fld id="{47FEACEE-25B4-4A2D-B147-27296E36371D}" type="slidenum">
              <a:rPr lang="en-US" altLang="zh-CN" smtClean="0"/>
              <a:pPr/>
              <a:t>10</a:t>
            </a:fld>
            <a:endParaRPr lang="en-US" altLang="zh-CN" dirty="0"/>
          </a:p>
        </p:txBody>
      </p:sp>
      <p:pic>
        <p:nvPicPr>
          <p:cNvPr id="2050" name="Picture 2" descr="Product families and their variants.">
            <a:extLst>
              <a:ext uri="{FF2B5EF4-FFF2-40B4-BE49-F238E27FC236}">
                <a16:creationId xmlns:a16="http://schemas.microsoft.com/office/drawing/2014/main" id="{9CCBA3CA-77A0-33B6-01B4-A7389CD80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2965" y="274955"/>
            <a:ext cx="4000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The Chairs class hierarchy">
            <a:extLst>
              <a:ext uri="{FF2B5EF4-FFF2-40B4-BE49-F238E27FC236}">
                <a16:creationId xmlns:a16="http://schemas.microsoft.com/office/drawing/2014/main" id="{8961FCDF-7A7C-61AF-48CB-F653DF1B8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497" y="3733482"/>
            <a:ext cx="40005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_Factories_ class hierarchy">
            <a:extLst>
              <a:ext uri="{FF2B5EF4-FFF2-40B4-BE49-F238E27FC236}">
                <a16:creationId xmlns:a16="http://schemas.microsoft.com/office/drawing/2014/main" id="{F21EE30C-EF59-A077-A10C-2DD0D59DA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761" y="3352482"/>
            <a:ext cx="6096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150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9B85F92C-FAAC-8F72-765E-7C841FD1E34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AD0D485-2DE8-AA6E-B582-241D342540ED}"/>
              </a:ext>
            </a:extLst>
          </p:cNvPr>
          <p:cNvPicPr>
            <a:picLocks noChangeAspect="1"/>
          </p:cNvPicPr>
          <p:nvPr/>
        </p:nvPicPr>
        <p:blipFill>
          <a:blip r:embed="rId2"/>
          <a:stretch>
            <a:fillRect/>
          </a:stretch>
        </p:blipFill>
        <p:spPr>
          <a:xfrm>
            <a:off x="1411813" y="622146"/>
            <a:ext cx="9072099" cy="6235854"/>
          </a:xfrm>
          <a:prstGeom prst="rect">
            <a:avLst/>
          </a:prstGeom>
        </p:spPr>
      </p:pic>
      <p:sp>
        <p:nvSpPr>
          <p:cNvPr id="5" name="Title 4">
            <a:extLst>
              <a:ext uri="{FF2B5EF4-FFF2-40B4-BE49-F238E27FC236}">
                <a16:creationId xmlns:a16="http://schemas.microsoft.com/office/drawing/2014/main" id="{849020FF-5A8F-5858-7E16-7EFAFC7126DC}"/>
              </a:ext>
            </a:extLst>
          </p:cNvPr>
          <p:cNvSpPr>
            <a:spLocks noGrp="1"/>
          </p:cNvSpPr>
          <p:nvPr>
            <p:ph type="title"/>
          </p:nvPr>
        </p:nvSpPr>
        <p:spPr>
          <a:xfrm>
            <a:off x="295275" y="219076"/>
            <a:ext cx="2733675" cy="457200"/>
          </a:xfrm>
        </p:spPr>
        <p:txBody>
          <a:bodyPr/>
          <a:lstStyle/>
          <a:p>
            <a:r>
              <a:rPr lang="en-US" altLang="zh-CN" sz="4800" dirty="0"/>
              <a:t>Structure</a:t>
            </a:r>
            <a:endParaRPr lang="en-US" sz="4800" dirty="0"/>
          </a:p>
        </p:txBody>
      </p:sp>
      <p:sp>
        <p:nvSpPr>
          <p:cNvPr id="7" name="Slide Number Placeholder 6">
            <a:extLst>
              <a:ext uri="{FF2B5EF4-FFF2-40B4-BE49-F238E27FC236}">
                <a16:creationId xmlns:a16="http://schemas.microsoft.com/office/drawing/2014/main" id="{92ACC1E6-DBF8-00A0-9859-E49B8091FC1C}"/>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dirty="0"/>
          </a:p>
        </p:txBody>
      </p:sp>
    </p:spTree>
    <p:extLst>
      <p:ext uri="{BB962C8B-B14F-4D97-AF65-F5344CB8AC3E}">
        <p14:creationId xmlns:p14="http://schemas.microsoft.com/office/powerpoint/2010/main" val="32970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8AC305F3-F72A-7C36-98A2-C2854448E68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9B18A52-32BB-3CA2-1A05-F5DEF014B7EF}"/>
              </a:ext>
            </a:extLst>
          </p:cNvPr>
          <p:cNvSpPr>
            <a:spLocks noGrp="1"/>
          </p:cNvSpPr>
          <p:nvPr>
            <p:ph type="sldNum" sz="quarter" idx="53"/>
          </p:nvPr>
        </p:nvSpPr>
        <p:spPr/>
        <p:txBody>
          <a:bodyPr/>
          <a:lstStyle/>
          <a:p>
            <a:fld id="{47FEACEE-25B4-4A2D-B147-27296E36371D}" type="slidenum">
              <a:rPr lang="en-US" altLang="zh-CN" smtClean="0"/>
              <a:pPr/>
              <a:t>12</a:t>
            </a:fld>
            <a:endParaRPr lang="en-US" altLang="zh-CN" dirty="0"/>
          </a:p>
        </p:txBody>
      </p:sp>
      <p:pic>
        <p:nvPicPr>
          <p:cNvPr id="3" name="Picture 2">
            <a:extLst>
              <a:ext uri="{FF2B5EF4-FFF2-40B4-BE49-F238E27FC236}">
                <a16:creationId xmlns:a16="http://schemas.microsoft.com/office/drawing/2014/main" id="{3F7B6AA5-F537-6A6F-4F36-976E36D18A78}"/>
              </a:ext>
            </a:extLst>
          </p:cNvPr>
          <p:cNvPicPr>
            <a:picLocks noChangeAspect="1"/>
          </p:cNvPicPr>
          <p:nvPr/>
        </p:nvPicPr>
        <p:blipFill>
          <a:blip r:embed="rId2"/>
          <a:stretch>
            <a:fillRect/>
          </a:stretch>
        </p:blipFill>
        <p:spPr>
          <a:xfrm>
            <a:off x="1907257" y="0"/>
            <a:ext cx="8377486" cy="6858000"/>
          </a:xfrm>
          <a:prstGeom prst="rect">
            <a:avLst/>
          </a:prstGeom>
        </p:spPr>
      </p:pic>
      <p:pic>
        <p:nvPicPr>
          <p:cNvPr id="6" name="Picture 5">
            <a:extLst>
              <a:ext uri="{FF2B5EF4-FFF2-40B4-BE49-F238E27FC236}">
                <a16:creationId xmlns:a16="http://schemas.microsoft.com/office/drawing/2014/main" id="{8B791356-516E-CCB7-E5E8-3074BBCD1349}"/>
              </a:ext>
            </a:extLst>
          </p:cNvPr>
          <p:cNvPicPr>
            <a:picLocks noChangeAspect="1"/>
          </p:cNvPicPr>
          <p:nvPr/>
        </p:nvPicPr>
        <p:blipFill>
          <a:blip r:embed="rId2"/>
          <a:srcRect r="95479" b="73082"/>
          <a:stretch>
            <a:fillRect/>
          </a:stretch>
        </p:blipFill>
        <p:spPr>
          <a:xfrm>
            <a:off x="0" y="0"/>
            <a:ext cx="1907257" cy="1846053"/>
          </a:xfrm>
          <a:prstGeom prst="rect">
            <a:avLst/>
          </a:prstGeom>
        </p:spPr>
      </p:pic>
      <p:pic>
        <p:nvPicPr>
          <p:cNvPr id="9" name="Picture 8">
            <a:extLst>
              <a:ext uri="{FF2B5EF4-FFF2-40B4-BE49-F238E27FC236}">
                <a16:creationId xmlns:a16="http://schemas.microsoft.com/office/drawing/2014/main" id="{986B299B-DE40-1735-88EE-A4059BB23CAF}"/>
              </a:ext>
            </a:extLst>
          </p:cNvPr>
          <p:cNvPicPr>
            <a:picLocks noChangeAspect="1"/>
          </p:cNvPicPr>
          <p:nvPr/>
        </p:nvPicPr>
        <p:blipFill>
          <a:blip r:embed="rId2"/>
          <a:srcRect l="96166" b="73082"/>
          <a:stretch>
            <a:fillRect/>
          </a:stretch>
        </p:blipFill>
        <p:spPr>
          <a:xfrm>
            <a:off x="10284743" y="0"/>
            <a:ext cx="1907257" cy="1846053"/>
          </a:xfrm>
          <a:prstGeom prst="rect">
            <a:avLst/>
          </a:prstGeom>
        </p:spPr>
      </p:pic>
    </p:spTree>
    <p:extLst>
      <p:ext uri="{BB962C8B-B14F-4D97-AF65-F5344CB8AC3E}">
        <p14:creationId xmlns:p14="http://schemas.microsoft.com/office/powerpoint/2010/main" val="3057933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A85EBA6C-3460-3462-FDEB-FC03D0071883}"/>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8B121507-60D6-11CF-B8D0-152F9ECE9DBD}"/>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13</a:t>
            </a:fld>
            <a:endParaRPr lang="en-US" dirty="0"/>
          </a:p>
        </p:txBody>
      </p:sp>
      <p:sp>
        <p:nvSpPr>
          <p:cNvPr id="3" name="Title 2">
            <a:extLst>
              <a:ext uri="{FF2B5EF4-FFF2-40B4-BE49-F238E27FC236}">
                <a16:creationId xmlns:a16="http://schemas.microsoft.com/office/drawing/2014/main" id="{7A2CED88-9579-E736-4EDA-950F09ABF628}"/>
              </a:ext>
            </a:extLst>
          </p:cNvPr>
          <p:cNvSpPr>
            <a:spLocks noGrp="1"/>
          </p:cNvSpPr>
          <p:nvPr>
            <p:ph type="title"/>
          </p:nvPr>
        </p:nvSpPr>
        <p:spPr>
          <a:xfrm>
            <a:off x="877825" y="582862"/>
            <a:ext cx="7406096" cy="1411918"/>
          </a:xfrm>
        </p:spPr>
        <p:txBody>
          <a:bodyPr/>
          <a:lstStyle/>
          <a:p>
            <a:r>
              <a:rPr lang="en-US" sz="8000" dirty="0">
                <a:solidFill>
                  <a:srgbClr val="C00000"/>
                </a:solidFill>
              </a:rPr>
              <a:t>B</a:t>
            </a:r>
            <a:r>
              <a:rPr lang="en-US" dirty="0"/>
              <a:t>UILDER</a:t>
            </a: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Spectral"/>
              </a:rPr>
              <a:t>Builder</a:t>
            </a:r>
            <a:r>
              <a:rPr lang="en-US" sz="1800" b="0" dirty="0">
                <a:solidFill>
                  <a:schemeClr val="tx1">
                    <a:lumMod val="50000"/>
                    <a:lumOff val="50000"/>
                  </a:schemeClr>
                </a:solidFill>
                <a:latin typeface="Spectral"/>
              </a:rPr>
              <a:t> is a creational design pattern that lets you construct complex objects step by step. The pattern allows you to produce different types and representations of an object using the same construction code.</a:t>
            </a:r>
            <a:endParaRPr lang="en-US" sz="1800" dirty="0">
              <a:solidFill>
                <a:schemeClr val="tx1">
                  <a:lumMod val="50000"/>
                  <a:lumOff val="50000"/>
                </a:schemeClr>
              </a:solidFill>
            </a:endParaRPr>
          </a:p>
        </p:txBody>
      </p:sp>
      <p:sp>
        <p:nvSpPr>
          <p:cNvPr id="7" name="Rectangle 6">
            <a:extLst>
              <a:ext uri="{FF2B5EF4-FFF2-40B4-BE49-F238E27FC236}">
                <a16:creationId xmlns:a16="http://schemas.microsoft.com/office/drawing/2014/main" id="{7E60FA64-46C7-1F44-1681-12094695F3D3}"/>
              </a:ext>
            </a:extLst>
          </p:cNvPr>
          <p:cNvSpPr>
            <a:spLocks noChangeArrowheads="1"/>
          </p:cNvSpPr>
          <p:nvPr/>
        </p:nvSpPr>
        <p:spPr bwMode="auto">
          <a:xfrm>
            <a:off x="877825" y="2302004"/>
            <a:ext cx="4720718"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Builder pattern to get rid of a “telescoping constructor”.</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Builder pattern when you want your code to be able to create different representations of some product (for example, stone and wooden houses).</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Builder to construct Composite trees or other complex objects.</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cases: </a:t>
            </a:r>
            <a:r>
              <a:rPr lang="en-US" sz="1400" dirty="0">
                <a:latin typeface="Spectral"/>
              </a:rPr>
              <a:t>to create complex objects with a large number of optional components or configurations.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b="0" i="0" u="none" strike="noStrike" cap="none" normalizeH="0" baseline="0" dirty="0">
              <a:ln>
                <a:noFill/>
              </a:ln>
              <a:solidFill>
                <a:schemeClr val="tx1"/>
              </a:solidFill>
              <a:effectLst/>
              <a:latin typeface="Spectr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Spectral"/>
            </a:endParaRPr>
          </a:p>
        </p:txBody>
      </p:sp>
      <p:pic>
        <p:nvPicPr>
          <p:cNvPr id="3074" name="Picture 2" descr="Builder design pattern">
            <a:extLst>
              <a:ext uri="{FF2B5EF4-FFF2-40B4-BE49-F238E27FC236}">
                <a16:creationId xmlns:a16="http://schemas.microsoft.com/office/drawing/2014/main" id="{D6AF8D1C-0B2E-A03E-CE63-147565FE4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6310" y="2240448"/>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658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BDBA3E9D-9097-F27B-AADA-55F2C45EF7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550CB16-584D-2F07-D090-D5E50AA73736}"/>
              </a:ext>
            </a:extLst>
          </p:cNvPr>
          <p:cNvSpPr>
            <a:spLocks noGrp="1"/>
          </p:cNvSpPr>
          <p:nvPr>
            <p:ph type="title"/>
          </p:nvPr>
        </p:nvSpPr>
        <p:spPr>
          <a:xfrm>
            <a:off x="536732" y="0"/>
            <a:ext cx="5845017" cy="1325563"/>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C1A0F573-DAD4-C2A9-03FC-C710ED689F94}"/>
              </a:ext>
            </a:extLst>
          </p:cNvPr>
          <p:cNvSpPr>
            <a:spLocks noGrp="1"/>
          </p:cNvSpPr>
          <p:nvPr>
            <p:ph type="body" sz="quarter" idx="28"/>
          </p:nvPr>
        </p:nvSpPr>
        <p:spPr>
          <a:xfrm>
            <a:off x="536732" y="1199478"/>
            <a:ext cx="5541960" cy="2355607"/>
          </a:xfrm>
        </p:spPr>
        <p:txBody>
          <a:bodyPr/>
          <a:lstStyle/>
          <a:p>
            <a:pPr lvl="0" eaLnBrk="0" fontAlgn="base" hangingPunct="0">
              <a:spcBef>
                <a:spcPct val="0"/>
              </a:spcBef>
              <a:spcAft>
                <a:spcPct val="0"/>
              </a:spcAft>
            </a:pPr>
            <a:r>
              <a:rPr lang="en-US" sz="1200" dirty="0">
                <a:latin typeface="Spectral"/>
              </a:rPr>
              <a:t>Imagine a complex object that requires laborious, step-by-step initialization of many fields and nested objects. Such initialization code is usually buried inside a monstrous constructor with lots of parameters. Or even worse: scattered all over the client code.</a:t>
            </a:r>
          </a:p>
          <a:p>
            <a:pPr lvl="0" eaLnBrk="0" fontAlgn="base" hangingPunct="0">
              <a:spcBef>
                <a:spcPct val="0"/>
              </a:spcBef>
              <a:spcAft>
                <a:spcPct val="0"/>
              </a:spcAft>
            </a:pPr>
            <a:endParaRPr lang="en-US" altLang="en-US" sz="1200" dirty="0">
              <a:solidFill>
                <a:srgbClr val="444444"/>
              </a:solidFill>
              <a:latin typeface="Spectral"/>
            </a:endParaRPr>
          </a:p>
          <a:p>
            <a:pPr lvl="0" eaLnBrk="0" fontAlgn="base" hangingPunct="0">
              <a:spcBef>
                <a:spcPct val="0"/>
              </a:spcBef>
              <a:spcAft>
                <a:spcPct val="0"/>
              </a:spcAft>
            </a:pPr>
            <a:r>
              <a:rPr lang="en-US" sz="1200" dirty="0">
                <a:latin typeface="Spectral"/>
              </a:rPr>
              <a:t>The Builder pattern suggests that you extract the object construction code out of its own class and move it to separate objects called </a:t>
            </a:r>
            <a:r>
              <a:rPr lang="en-US" sz="1200" i="1" dirty="0">
                <a:latin typeface="Spectral"/>
              </a:rPr>
              <a:t>builders</a:t>
            </a:r>
            <a:r>
              <a:rPr lang="en-US" sz="1200" dirty="0">
                <a:latin typeface="Spectral"/>
              </a:rPr>
              <a:t>.</a:t>
            </a:r>
          </a:p>
          <a:p>
            <a:pPr lvl="0" eaLnBrk="0" fontAlgn="base" hangingPunct="0">
              <a:spcBef>
                <a:spcPct val="0"/>
              </a:spcBef>
              <a:spcAft>
                <a:spcPct val="0"/>
              </a:spcAft>
            </a:pPr>
            <a:endParaRPr lang="en-US" sz="1200" dirty="0">
              <a:latin typeface="Spectral"/>
            </a:endParaRPr>
          </a:p>
          <a:p>
            <a:pPr eaLnBrk="0" fontAlgn="base" hangingPunct="0">
              <a:spcBef>
                <a:spcPct val="0"/>
              </a:spcBef>
              <a:spcAft>
                <a:spcPct val="0"/>
              </a:spcAft>
            </a:pPr>
            <a:r>
              <a:rPr lang="en-US" altLang="en-US" sz="1200" dirty="0">
                <a:solidFill>
                  <a:srgbClr val="444444"/>
                </a:solidFill>
                <a:latin typeface="Spectral"/>
              </a:rPr>
              <a:t>The pattern organizes object construction into a set of steps (</a:t>
            </a:r>
            <a:r>
              <a:rPr lang="en-US" altLang="en-US" sz="1200" dirty="0" err="1">
                <a:solidFill>
                  <a:srgbClr val="444444"/>
                </a:solidFill>
                <a:latin typeface="Spectral"/>
              </a:rPr>
              <a:t>buildWalls</a:t>
            </a:r>
            <a:r>
              <a:rPr lang="en-US" altLang="en-US" sz="1200" dirty="0">
                <a:solidFill>
                  <a:srgbClr val="444444"/>
                </a:solidFill>
                <a:latin typeface="Spectral"/>
              </a:rPr>
              <a:t>, </a:t>
            </a:r>
            <a:r>
              <a:rPr lang="en-US" altLang="en-US" sz="1200" dirty="0" err="1">
                <a:solidFill>
                  <a:srgbClr val="444444"/>
                </a:solidFill>
                <a:latin typeface="Spectral"/>
              </a:rPr>
              <a:t>buildDoor</a:t>
            </a:r>
            <a:r>
              <a:rPr lang="en-US" altLang="en-US" sz="1200" dirty="0">
                <a:solidFill>
                  <a:srgbClr val="444444"/>
                </a:solidFill>
                <a:latin typeface="Spectral"/>
              </a:rPr>
              <a:t>, etc.). To create an object, you execute a series of these steps on a builder object. The important part is that you don’t need to call all of the steps. You can call only those steps that are necessary for producing a particular configuration of an object.</a:t>
            </a:r>
            <a:r>
              <a:rPr lang="en-US" altLang="en-US" sz="1200" dirty="0">
                <a:solidFill>
                  <a:schemeClr val="tx1"/>
                </a:solidFill>
                <a:latin typeface="Spectral"/>
              </a:rPr>
              <a:t> </a:t>
            </a:r>
          </a:p>
        </p:txBody>
      </p:sp>
      <p:sp>
        <p:nvSpPr>
          <p:cNvPr id="7" name="Slide Number Placeholder 6">
            <a:extLst>
              <a:ext uri="{FF2B5EF4-FFF2-40B4-BE49-F238E27FC236}">
                <a16:creationId xmlns:a16="http://schemas.microsoft.com/office/drawing/2014/main" id="{E89F342A-ABFE-4B3A-E041-0A1245E7EBEA}"/>
              </a:ext>
            </a:extLst>
          </p:cNvPr>
          <p:cNvSpPr>
            <a:spLocks noGrp="1"/>
          </p:cNvSpPr>
          <p:nvPr>
            <p:ph type="sldNum" sz="quarter" idx="53"/>
          </p:nvPr>
        </p:nvSpPr>
        <p:spPr/>
        <p:txBody>
          <a:bodyPr/>
          <a:lstStyle/>
          <a:p>
            <a:fld id="{47FEACEE-25B4-4A2D-B147-27296E36371D}" type="slidenum">
              <a:rPr lang="en-US" altLang="zh-CN" smtClean="0"/>
              <a:pPr/>
              <a:t>14</a:t>
            </a:fld>
            <a:endParaRPr lang="en-US" altLang="zh-CN" dirty="0"/>
          </a:p>
        </p:txBody>
      </p:sp>
      <p:pic>
        <p:nvPicPr>
          <p:cNvPr id="4098" name="Picture 2" descr="Lots of subclasses create another problem">
            <a:extLst>
              <a:ext uri="{FF2B5EF4-FFF2-40B4-BE49-F238E27FC236}">
                <a16:creationId xmlns:a16="http://schemas.microsoft.com/office/drawing/2014/main" id="{96AC0B40-1659-6AB7-A166-0B278B230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3309" y="95250"/>
            <a:ext cx="57150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telescoping constructor">
            <a:extLst>
              <a:ext uri="{FF2B5EF4-FFF2-40B4-BE49-F238E27FC236}">
                <a16:creationId xmlns:a16="http://schemas.microsoft.com/office/drawing/2014/main" id="{8A0710A5-B537-3DF4-4E89-A937F3364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85" y="3618781"/>
            <a:ext cx="5406934" cy="315404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pplying the Builder pattern">
            <a:extLst>
              <a:ext uri="{FF2B5EF4-FFF2-40B4-BE49-F238E27FC236}">
                <a16:creationId xmlns:a16="http://schemas.microsoft.com/office/drawing/2014/main" id="{7633E6E1-DEEC-F95E-8DCB-BBE6D8326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036" y="3916045"/>
            <a:ext cx="390525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617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A27ABDD5-D1F8-E16F-3AE1-FC40165347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5E54B74-A444-99F1-17AE-A5237056072C}"/>
              </a:ext>
            </a:extLst>
          </p:cNvPr>
          <p:cNvPicPr>
            <a:picLocks noChangeAspect="1"/>
          </p:cNvPicPr>
          <p:nvPr/>
        </p:nvPicPr>
        <p:blipFill>
          <a:blip r:embed="rId2"/>
          <a:stretch>
            <a:fillRect/>
          </a:stretch>
        </p:blipFill>
        <p:spPr>
          <a:xfrm>
            <a:off x="1528125" y="275785"/>
            <a:ext cx="9135750" cy="6306430"/>
          </a:xfrm>
          <a:prstGeom prst="rect">
            <a:avLst/>
          </a:prstGeom>
        </p:spPr>
      </p:pic>
      <p:sp>
        <p:nvSpPr>
          <p:cNvPr id="5" name="Title 4">
            <a:extLst>
              <a:ext uri="{FF2B5EF4-FFF2-40B4-BE49-F238E27FC236}">
                <a16:creationId xmlns:a16="http://schemas.microsoft.com/office/drawing/2014/main" id="{4DFDC8B4-EB9E-F9FE-FDEB-6E33A06A64C8}"/>
              </a:ext>
            </a:extLst>
          </p:cNvPr>
          <p:cNvSpPr>
            <a:spLocks noGrp="1"/>
          </p:cNvSpPr>
          <p:nvPr>
            <p:ph type="title"/>
          </p:nvPr>
        </p:nvSpPr>
        <p:spPr>
          <a:xfrm>
            <a:off x="295275" y="219076"/>
            <a:ext cx="2733675" cy="457200"/>
          </a:xfrm>
        </p:spPr>
        <p:txBody>
          <a:bodyPr/>
          <a:lstStyle/>
          <a:p>
            <a:r>
              <a:rPr lang="en-US" altLang="zh-CN" sz="4800" dirty="0"/>
              <a:t>Structure</a:t>
            </a:r>
            <a:endParaRPr lang="en-US" sz="4800" dirty="0"/>
          </a:p>
        </p:txBody>
      </p:sp>
      <p:sp>
        <p:nvSpPr>
          <p:cNvPr id="7" name="Slide Number Placeholder 6">
            <a:extLst>
              <a:ext uri="{FF2B5EF4-FFF2-40B4-BE49-F238E27FC236}">
                <a16:creationId xmlns:a16="http://schemas.microsoft.com/office/drawing/2014/main" id="{6DE4E97A-E443-40CC-269C-E1C0531E64C9}"/>
              </a:ext>
            </a:extLst>
          </p:cNvPr>
          <p:cNvSpPr>
            <a:spLocks noGrp="1"/>
          </p:cNvSpPr>
          <p:nvPr>
            <p:ph type="sldNum" sz="quarter" idx="53"/>
          </p:nvPr>
        </p:nvSpPr>
        <p:spPr/>
        <p:txBody>
          <a:bodyPr/>
          <a:lstStyle/>
          <a:p>
            <a:fld id="{47FEACEE-25B4-4A2D-B147-27296E36371D}" type="slidenum">
              <a:rPr lang="en-US" altLang="zh-CN" smtClean="0"/>
              <a:pPr/>
              <a:t>15</a:t>
            </a:fld>
            <a:endParaRPr lang="en-US" altLang="zh-CN" dirty="0"/>
          </a:p>
        </p:txBody>
      </p:sp>
    </p:spTree>
    <p:extLst>
      <p:ext uri="{BB962C8B-B14F-4D97-AF65-F5344CB8AC3E}">
        <p14:creationId xmlns:p14="http://schemas.microsoft.com/office/powerpoint/2010/main" val="1920076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3EE29ED7-8C41-04E2-FCE2-E84D91A733D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E0B6C58-E679-CDF9-1AF6-FB8EE4A0AD26}"/>
              </a:ext>
            </a:extLst>
          </p:cNvPr>
          <p:cNvSpPr>
            <a:spLocks noGrp="1"/>
          </p:cNvSpPr>
          <p:nvPr>
            <p:ph type="sldNum" sz="quarter" idx="53"/>
          </p:nvPr>
        </p:nvSpPr>
        <p:spPr/>
        <p:txBody>
          <a:bodyPr/>
          <a:lstStyle/>
          <a:p>
            <a:fld id="{47FEACEE-25B4-4A2D-B147-27296E36371D}" type="slidenum">
              <a:rPr lang="en-US" altLang="zh-CN" smtClean="0"/>
              <a:pPr/>
              <a:t>16</a:t>
            </a:fld>
            <a:endParaRPr lang="en-US" altLang="zh-CN" dirty="0"/>
          </a:p>
        </p:txBody>
      </p:sp>
      <p:pic>
        <p:nvPicPr>
          <p:cNvPr id="4" name="Picture 3">
            <a:extLst>
              <a:ext uri="{FF2B5EF4-FFF2-40B4-BE49-F238E27FC236}">
                <a16:creationId xmlns:a16="http://schemas.microsoft.com/office/drawing/2014/main" id="{9747DCAD-9A4D-2D9F-2425-A6E585278169}"/>
              </a:ext>
            </a:extLst>
          </p:cNvPr>
          <p:cNvPicPr>
            <a:picLocks noChangeAspect="1"/>
          </p:cNvPicPr>
          <p:nvPr/>
        </p:nvPicPr>
        <p:blipFill>
          <a:blip r:embed="rId2"/>
          <a:stretch>
            <a:fillRect/>
          </a:stretch>
        </p:blipFill>
        <p:spPr>
          <a:xfrm>
            <a:off x="1768414" y="0"/>
            <a:ext cx="8838344" cy="6858000"/>
          </a:xfrm>
          <a:prstGeom prst="rect">
            <a:avLst/>
          </a:prstGeom>
        </p:spPr>
      </p:pic>
      <p:pic>
        <p:nvPicPr>
          <p:cNvPr id="8" name="Picture 7">
            <a:extLst>
              <a:ext uri="{FF2B5EF4-FFF2-40B4-BE49-F238E27FC236}">
                <a16:creationId xmlns:a16="http://schemas.microsoft.com/office/drawing/2014/main" id="{8CBE2515-C278-DA4D-4823-1F20F0BF9313}"/>
              </a:ext>
            </a:extLst>
          </p:cNvPr>
          <p:cNvPicPr>
            <a:picLocks noChangeAspect="1"/>
          </p:cNvPicPr>
          <p:nvPr/>
        </p:nvPicPr>
        <p:blipFill>
          <a:blip r:embed="rId2"/>
          <a:srcRect r="98964" b="77107"/>
          <a:stretch>
            <a:fillRect/>
          </a:stretch>
        </p:blipFill>
        <p:spPr>
          <a:xfrm>
            <a:off x="-1" y="0"/>
            <a:ext cx="1768415" cy="1570008"/>
          </a:xfrm>
          <a:prstGeom prst="rect">
            <a:avLst/>
          </a:prstGeom>
        </p:spPr>
      </p:pic>
      <p:pic>
        <p:nvPicPr>
          <p:cNvPr id="11" name="Picture 10">
            <a:extLst>
              <a:ext uri="{FF2B5EF4-FFF2-40B4-BE49-F238E27FC236}">
                <a16:creationId xmlns:a16="http://schemas.microsoft.com/office/drawing/2014/main" id="{6E904AB3-1B1B-3CF2-6F1D-C7F70D776D83}"/>
              </a:ext>
            </a:extLst>
          </p:cNvPr>
          <p:cNvPicPr>
            <a:picLocks noChangeAspect="1"/>
          </p:cNvPicPr>
          <p:nvPr/>
        </p:nvPicPr>
        <p:blipFill>
          <a:blip r:embed="rId2"/>
          <a:srcRect l="98378" r="158" b="77233"/>
          <a:stretch>
            <a:fillRect/>
          </a:stretch>
        </p:blipFill>
        <p:spPr>
          <a:xfrm>
            <a:off x="10606758" y="0"/>
            <a:ext cx="1585242" cy="1561381"/>
          </a:xfrm>
          <a:prstGeom prst="rect">
            <a:avLst/>
          </a:prstGeom>
        </p:spPr>
      </p:pic>
    </p:spTree>
    <p:extLst>
      <p:ext uri="{BB962C8B-B14F-4D97-AF65-F5344CB8AC3E}">
        <p14:creationId xmlns:p14="http://schemas.microsoft.com/office/powerpoint/2010/main" val="87072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99F8B7B3-36C5-A723-B1D5-ED84B4499041}"/>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184A0FE2-33B7-74FB-02A4-8612B17AAB19}"/>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17</a:t>
            </a:fld>
            <a:endParaRPr lang="en-US" dirty="0"/>
          </a:p>
        </p:txBody>
      </p:sp>
      <p:sp>
        <p:nvSpPr>
          <p:cNvPr id="3" name="Title 2">
            <a:extLst>
              <a:ext uri="{FF2B5EF4-FFF2-40B4-BE49-F238E27FC236}">
                <a16:creationId xmlns:a16="http://schemas.microsoft.com/office/drawing/2014/main" id="{31233181-6A39-AC45-CF24-A719B13D8D73}"/>
              </a:ext>
            </a:extLst>
          </p:cNvPr>
          <p:cNvSpPr>
            <a:spLocks noGrp="1"/>
          </p:cNvSpPr>
          <p:nvPr>
            <p:ph type="title"/>
          </p:nvPr>
        </p:nvSpPr>
        <p:spPr>
          <a:xfrm>
            <a:off x="877825" y="582862"/>
            <a:ext cx="7406096" cy="1411918"/>
          </a:xfrm>
        </p:spPr>
        <p:txBody>
          <a:bodyPr/>
          <a:lstStyle/>
          <a:p>
            <a:r>
              <a:rPr lang="en-US" sz="8000" dirty="0">
                <a:solidFill>
                  <a:srgbClr val="C00000"/>
                </a:solidFill>
              </a:rPr>
              <a:t>R</a:t>
            </a:r>
            <a:r>
              <a:rPr lang="en-US" dirty="0"/>
              <a:t>POTOTYPE</a:t>
            </a: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Spectral"/>
              </a:rPr>
              <a:t>Prototype</a:t>
            </a:r>
            <a:r>
              <a:rPr lang="en-US" sz="1800" b="0" dirty="0">
                <a:solidFill>
                  <a:schemeClr val="tx1">
                    <a:lumMod val="50000"/>
                    <a:lumOff val="50000"/>
                  </a:schemeClr>
                </a:solidFill>
                <a:latin typeface="Spectral"/>
              </a:rPr>
              <a:t> is a creational design pattern that lets you copy existing objects without making your code dependent on their classes.</a:t>
            </a:r>
            <a:endParaRPr lang="en-US" sz="700" dirty="0">
              <a:solidFill>
                <a:schemeClr val="tx1">
                  <a:lumMod val="50000"/>
                  <a:lumOff val="50000"/>
                </a:schemeClr>
              </a:solidFill>
              <a:latin typeface="Spectral"/>
            </a:endParaRPr>
          </a:p>
        </p:txBody>
      </p:sp>
      <p:sp>
        <p:nvSpPr>
          <p:cNvPr id="7" name="Rectangle 6">
            <a:extLst>
              <a:ext uri="{FF2B5EF4-FFF2-40B4-BE49-F238E27FC236}">
                <a16:creationId xmlns:a16="http://schemas.microsoft.com/office/drawing/2014/main" id="{EC381859-466F-96F4-708D-4F19C3BC8DBB}"/>
              </a:ext>
            </a:extLst>
          </p:cNvPr>
          <p:cNvSpPr>
            <a:spLocks noChangeArrowheads="1"/>
          </p:cNvSpPr>
          <p:nvPr/>
        </p:nvSpPr>
        <p:spPr bwMode="auto">
          <a:xfrm>
            <a:off x="877825" y="2532837"/>
            <a:ext cx="4720718"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dirty="0">
                <a:latin typeface="Spectral"/>
              </a:rPr>
              <a:t>Use the Prototype pattern when your code shouldn’t depend on the concrete classes of objects that you need to copy.</a:t>
            </a: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dirty="0">
                <a:latin typeface="Spectral"/>
              </a:rPr>
              <a:t>Use the pattern when you want to reduce the number of subclasses that only differ in the way they initialize their respective objects.</a:t>
            </a: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dirty="0">
                <a:latin typeface="Spectral"/>
              </a:rPr>
              <a:t>Use cases</a:t>
            </a:r>
            <a:r>
              <a:rPr lang="en-US" sz="1600" dirty="0">
                <a:latin typeface="Spectral"/>
              </a:rPr>
              <a:t>: </a:t>
            </a:r>
            <a:r>
              <a:rPr lang="en-US" dirty="0">
                <a:latin typeface="Spectral"/>
              </a:rPr>
              <a:t>Landing Pages, working models.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b="0" i="0" u="none" strike="noStrike" cap="none" normalizeH="0" baseline="0" dirty="0">
              <a:ln>
                <a:noFill/>
              </a:ln>
              <a:solidFill>
                <a:schemeClr val="tx1"/>
              </a:solidFill>
              <a:effectLst/>
              <a:latin typeface="Spectr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Spectral"/>
            </a:endParaRPr>
          </a:p>
        </p:txBody>
      </p:sp>
      <p:pic>
        <p:nvPicPr>
          <p:cNvPr id="1026" name="Picture 2" descr="Prototype Design Pattern">
            <a:extLst>
              <a:ext uri="{FF2B5EF4-FFF2-40B4-BE49-F238E27FC236}">
                <a16:creationId xmlns:a16="http://schemas.microsoft.com/office/drawing/2014/main" id="{E72C9064-BE4A-BFE2-8BB4-E1AEF822F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683" y="199478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106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B8BD9789-A438-D702-2063-0C49F38F83E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86177A8-70DD-538A-D926-328E54432F4C}"/>
              </a:ext>
            </a:extLst>
          </p:cNvPr>
          <p:cNvSpPr>
            <a:spLocks noGrp="1"/>
          </p:cNvSpPr>
          <p:nvPr>
            <p:ph type="title"/>
          </p:nvPr>
        </p:nvSpPr>
        <p:spPr>
          <a:xfrm>
            <a:off x="536732" y="0"/>
            <a:ext cx="5845017" cy="1325563"/>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56D4B783-7F28-493A-6991-3AF5CCD97196}"/>
              </a:ext>
            </a:extLst>
          </p:cNvPr>
          <p:cNvSpPr>
            <a:spLocks noGrp="1"/>
          </p:cNvSpPr>
          <p:nvPr>
            <p:ph type="body" sz="quarter" idx="28"/>
          </p:nvPr>
        </p:nvSpPr>
        <p:spPr>
          <a:xfrm>
            <a:off x="536732" y="1199479"/>
            <a:ext cx="5729640" cy="2337352"/>
          </a:xfrm>
        </p:spPr>
        <p:txBody>
          <a:bodyPr/>
          <a:lstStyle/>
          <a:p>
            <a:r>
              <a:rPr lang="en-US" sz="1200" dirty="0">
                <a:latin typeface="Spectral"/>
              </a:rPr>
              <a:t>Say you have an object, and you want to create an exact copy of it. How would you do it? First, you have to create a new object of the same class. Then you have to go through all the fields of the original object and copy their values over to the new object.</a:t>
            </a:r>
          </a:p>
          <a:p>
            <a:r>
              <a:rPr lang="en-US" sz="1200" dirty="0">
                <a:latin typeface="Spectral"/>
              </a:rPr>
              <a:t>Nice! But there’s a catch. Not all objects can be copied that way because some of the object’s fields may be private and not visible from outside of the object itself.</a:t>
            </a:r>
          </a:p>
          <a:p>
            <a:endParaRPr lang="en-US" sz="1200" dirty="0">
              <a:latin typeface="Spectral"/>
            </a:endParaRPr>
          </a:p>
          <a:p>
            <a:r>
              <a:rPr lang="en-US" altLang="en-US" sz="1200" dirty="0">
                <a:solidFill>
                  <a:srgbClr val="444444"/>
                </a:solidFill>
                <a:latin typeface="Spectral"/>
              </a:rPr>
              <a:t>The Prototype pattern delegates the cloning process to the actual objects that are being cloned. The pattern declares a common interface for all objects that support cloning. This interface lets you clone an object without coupling your code to the class of that object. Usually, such an interface contains just a single clone method.</a:t>
            </a:r>
            <a:r>
              <a:rPr lang="en-US" altLang="en-US" sz="1200" dirty="0">
                <a:solidFill>
                  <a:schemeClr val="tx1"/>
                </a:solidFill>
                <a:latin typeface="Spectral"/>
              </a:rPr>
              <a:t> </a:t>
            </a:r>
          </a:p>
        </p:txBody>
      </p:sp>
      <p:sp>
        <p:nvSpPr>
          <p:cNvPr id="7" name="Slide Number Placeholder 6">
            <a:extLst>
              <a:ext uri="{FF2B5EF4-FFF2-40B4-BE49-F238E27FC236}">
                <a16:creationId xmlns:a16="http://schemas.microsoft.com/office/drawing/2014/main" id="{3D359E4B-56D9-CEAE-CFA2-B8E5C6423C0F}"/>
              </a:ext>
            </a:extLst>
          </p:cNvPr>
          <p:cNvSpPr>
            <a:spLocks noGrp="1"/>
          </p:cNvSpPr>
          <p:nvPr>
            <p:ph type="sldNum" sz="quarter" idx="53"/>
          </p:nvPr>
        </p:nvSpPr>
        <p:spPr/>
        <p:txBody>
          <a:bodyPr/>
          <a:lstStyle/>
          <a:p>
            <a:fld id="{47FEACEE-25B4-4A2D-B147-27296E36371D}" type="slidenum">
              <a:rPr lang="en-US" altLang="zh-CN" smtClean="0"/>
              <a:pPr/>
              <a:t>18</a:t>
            </a:fld>
            <a:endParaRPr lang="en-US" altLang="zh-CN" dirty="0"/>
          </a:p>
        </p:txBody>
      </p:sp>
      <p:pic>
        <p:nvPicPr>
          <p:cNvPr id="5122" name="Picture 2" descr="What can go wrong when copying things “from the outside&quot;?” width=">
            <a:extLst>
              <a:ext uri="{FF2B5EF4-FFF2-40B4-BE49-F238E27FC236}">
                <a16:creationId xmlns:a16="http://schemas.microsoft.com/office/drawing/2014/main" id="{F91E145F-6D40-9FB3-E2B4-139961E920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6371" y="274955"/>
            <a:ext cx="5715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re-built prototypes">
            <a:extLst>
              <a:ext uri="{FF2B5EF4-FFF2-40B4-BE49-F238E27FC236}">
                <a16:creationId xmlns:a16="http://schemas.microsoft.com/office/drawing/2014/main" id="{2E13A9A0-E4D2-5C5A-5D91-C6378629C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742" y="3407410"/>
            <a:ext cx="3761387" cy="328984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e cell division">
            <a:extLst>
              <a:ext uri="{FF2B5EF4-FFF2-40B4-BE49-F238E27FC236}">
                <a16:creationId xmlns:a16="http://schemas.microsoft.com/office/drawing/2014/main" id="{119DFAFE-182E-10AB-A879-2D71BFD8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212" y="3725545"/>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542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0DED8361-39D8-9A88-77EC-AEF000E780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9D25C13-8D24-2706-C9E4-5EFB97980DA8}"/>
              </a:ext>
            </a:extLst>
          </p:cNvPr>
          <p:cNvSpPr>
            <a:spLocks noGrp="1"/>
          </p:cNvSpPr>
          <p:nvPr>
            <p:ph type="title"/>
          </p:nvPr>
        </p:nvSpPr>
        <p:spPr>
          <a:xfrm>
            <a:off x="295275" y="219076"/>
            <a:ext cx="2733675" cy="457200"/>
          </a:xfrm>
        </p:spPr>
        <p:txBody>
          <a:bodyPr/>
          <a:lstStyle/>
          <a:p>
            <a:r>
              <a:rPr lang="en-US" altLang="zh-CN" sz="4800" dirty="0"/>
              <a:t>Structure</a:t>
            </a:r>
            <a:endParaRPr lang="en-US" sz="4800" dirty="0"/>
          </a:p>
        </p:txBody>
      </p:sp>
      <p:sp>
        <p:nvSpPr>
          <p:cNvPr id="7" name="Slide Number Placeholder 6">
            <a:extLst>
              <a:ext uri="{FF2B5EF4-FFF2-40B4-BE49-F238E27FC236}">
                <a16:creationId xmlns:a16="http://schemas.microsoft.com/office/drawing/2014/main" id="{D319CC37-1AB6-1B04-0179-CCD1ABFD2F33}"/>
              </a:ext>
            </a:extLst>
          </p:cNvPr>
          <p:cNvSpPr>
            <a:spLocks noGrp="1"/>
          </p:cNvSpPr>
          <p:nvPr>
            <p:ph type="sldNum" sz="quarter" idx="53"/>
          </p:nvPr>
        </p:nvSpPr>
        <p:spPr/>
        <p:txBody>
          <a:bodyPr/>
          <a:lstStyle/>
          <a:p>
            <a:fld id="{47FEACEE-25B4-4A2D-B147-27296E36371D}" type="slidenum">
              <a:rPr lang="en-US" altLang="zh-CN" smtClean="0"/>
              <a:pPr/>
              <a:t>19</a:t>
            </a:fld>
            <a:endParaRPr lang="en-US" altLang="zh-CN" dirty="0"/>
          </a:p>
        </p:txBody>
      </p:sp>
      <p:pic>
        <p:nvPicPr>
          <p:cNvPr id="8" name="Picture 7">
            <a:extLst>
              <a:ext uri="{FF2B5EF4-FFF2-40B4-BE49-F238E27FC236}">
                <a16:creationId xmlns:a16="http://schemas.microsoft.com/office/drawing/2014/main" id="{12B62F78-9434-B3B1-1135-A7EBB7F80EE4}"/>
              </a:ext>
            </a:extLst>
          </p:cNvPr>
          <p:cNvPicPr>
            <a:picLocks noChangeAspect="1"/>
          </p:cNvPicPr>
          <p:nvPr/>
        </p:nvPicPr>
        <p:blipFill>
          <a:blip r:embed="rId2"/>
          <a:srcRect l="2843" r="5100"/>
          <a:stretch>
            <a:fillRect/>
          </a:stretch>
        </p:blipFill>
        <p:spPr>
          <a:xfrm>
            <a:off x="5851585" y="676276"/>
            <a:ext cx="6340415" cy="5353797"/>
          </a:xfrm>
          <a:prstGeom prst="rect">
            <a:avLst/>
          </a:prstGeom>
        </p:spPr>
      </p:pic>
      <p:pic>
        <p:nvPicPr>
          <p:cNvPr id="4" name="Picture 3">
            <a:extLst>
              <a:ext uri="{FF2B5EF4-FFF2-40B4-BE49-F238E27FC236}">
                <a16:creationId xmlns:a16="http://schemas.microsoft.com/office/drawing/2014/main" id="{D5A9BEAA-3E0B-71DB-C6BC-35ED6403B347}"/>
              </a:ext>
            </a:extLst>
          </p:cNvPr>
          <p:cNvPicPr>
            <a:picLocks noChangeAspect="1"/>
          </p:cNvPicPr>
          <p:nvPr/>
        </p:nvPicPr>
        <p:blipFill>
          <a:blip r:embed="rId3"/>
          <a:srcRect l="1026" t="2006" b="2809"/>
          <a:stretch>
            <a:fillRect/>
          </a:stretch>
        </p:blipFill>
        <p:spPr>
          <a:xfrm>
            <a:off x="0" y="983411"/>
            <a:ext cx="6146533" cy="4091864"/>
          </a:xfrm>
          <a:prstGeom prst="rect">
            <a:avLst/>
          </a:prstGeom>
        </p:spPr>
      </p:pic>
      <p:pic>
        <p:nvPicPr>
          <p:cNvPr id="9" name="Picture 8">
            <a:extLst>
              <a:ext uri="{FF2B5EF4-FFF2-40B4-BE49-F238E27FC236}">
                <a16:creationId xmlns:a16="http://schemas.microsoft.com/office/drawing/2014/main" id="{AA929D2E-3523-5018-7396-96B8DC46F8EB}"/>
              </a:ext>
            </a:extLst>
          </p:cNvPr>
          <p:cNvPicPr>
            <a:picLocks noChangeAspect="1"/>
          </p:cNvPicPr>
          <p:nvPr/>
        </p:nvPicPr>
        <p:blipFill>
          <a:blip r:embed="rId2"/>
          <a:srcRect l="2843" t="68771" r="40599" b="2709"/>
          <a:stretch>
            <a:fillRect/>
          </a:stretch>
        </p:blipFill>
        <p:spPr>
          <a:xfrm>
            <a:off x="5851585" y="4347713"/>
            <a:ext cx="3895440" cy="1526876"/>
          </a:xfrm>
          <a:prstGeom prst="rect">
            <a:avLst/>
          </a:prstGeom>
        </p:spPr>
      </p:pic>
    </p:spTree>
    <p:extLst>
      <p:ext uri="{BB962C8B-B14F-4D97-AF65-F5344CB8AC3E}">
        <p14:creationId xmlns:p14="http://schemas.microsoft.com/office/powerpoint/2010/main" val="2811722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E506D30-F4E4-7418-FD35-3BEE86004FC9}"/>
              </a:ext>
            </a:extLst>
          </p:cNvPr>
          <p:cNvSpPr>
            <a:spLocks noGrp="1"/>
          </p:cNvSpPr>
          <p:nvPr>
            <p:ph type="body" sz="quarter" idx="11"/>
          </p:nvPr>
        </p:nvSpPr>
        <p:spPr>
          <a:xfrm>
            <a:off x="877824" y="2699987"/>
            <a:ext cx="4970715" cy="3266247"/>
          </a:xfrm>
        </p:spPr>
        <p:txBody>
          <a:bodyPr/>
          <a:lstStyle/>
          <a:p>
            <a:pPr algn="l">
              <a:spcAft>
                <a:spcPts val="1500"/>
              </a:spcAft>
              <a:buNone/>
            </a:pPr>
            <a:r>
              <a:rPr lang="en-US" sz="1800" b="1" dirty="0">
                <a:solidFill>
                  <a:schemeClr val="tx1"/>
                </a:solidFill>
                <a:effectLst/>
                <a:latin typeface="Spectral"/>
              </a:rPr>
              <a:t>Problem</a:t>
            </a:r>
          </a:p>
          <a:p>
            <a:r>
              <a:rPr lang="en-US" sz="1800" dirty="0">
                <a:solidFill>
                  <a:schemeClr val="tx1"/>
                </a:solidFill>
                <a:latin typeface="Spectral"/>
              </a:rPr>
              <a:t>The Singleton pattern solves two problems at the same time, violating the Single Responsibility Principle:</a:t>
            </a:r>
          </a:p>
          <a:p>
            <a:endParaRPr lang="en-US" sz="1800" dirty="0">
              <a:solidFill>
                <a:schemeClr val="tx1"/>
              </a:solidFill>
              <a:latin typeface="Spectral"/>
            </a:endParaRPr>
          </a:p>
          <a:p>
            <a:pPr marL="342900" indent="-342900">
              <a:buFont typeface="Wingdings" panose="05000000000000000000" pitchFamily="2" charset="2"/>
              <a:buChar char="§"/>
            </a:pPr>
            <a:r>
              <a:rPr lang="en-US" sz="1800" b="1" dirty="0">
                <a:solidFill>
                  <a:schemeClr val="tx1"/>
                </a:solidFill>
                <a:latin typeface="Spectral"/>
              </a:rPr>
              <a:t>Ensure that a class has just a single instance.</a:t>
            </a:r>
          </a:p>
          <a:p>
            <a:pPr marL="342900" indent="-342900">
              <a:spcAft>
                <a:spcPts val="1500"/>
              </a:spcAft>
              <a:buFont typeface="Wingdings" panose="05000000000000000000" pitchFamily="2" charset="2"/>
              <a:buChar char="§"/>
            </a:pPr>
            <a:r>
              <a:rPr lang="en-US" sz="1800" b="1" dirty="0">
                <a:solidFill>
                  <a:schemeClr val="tx1"/>
                </a:solidFill>
                <a:latin typeface="Spectral"/>
              </a:rPr>
              <a:t>Provide a global access point to that instance.</a:t>
            </a:r>
          </a:p>
          <a:p>
            <a:endParaRPr lang="en-US" sz="2000" dirty="0">
              <a:latin typeface="Spectral"/>
            </a:endParaRPr>
          </a:p>
          <a:p>
            <a:endParaRPr lang="en-US" sz="1400" dirty="0"/>
          </a:p>
        </p:txBody>
      </p:sp>
      <p:sp>
        <p:nvSpPr>
          <p:cNvPr id="22" name="Slide Number Placeholder 21">
            <a:extLst>
              <a:ext uri="{FF2B5EF4-FFF2-40B4-BE49-F238E27FC236}">
                <a16:creationId xmlns:a16="http://schemas.microsoft.com/office/drawing/2014/main" id="{BED7EB02-3F30-CB54-4834-7AAAE5CEF0FE}"/>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2</a:t>
            </a:fld>
            <a:endParaRPr lang="en-US" dirty="0"/>
          </a:p>
        </p:txBody>
      </p:sp>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a:xfrm>
            <a:off x="877824" y="582862"/>
            <a:ext cx="6111451" cy="2287086"/>
          </a:xfrm>
        </p:spPr>
        <p:txBody>
          <a:bodyPr/>
          <a:lstStyle/>
          <a:p>
            <a:r>
              <a:rPr lang="en-US" sz="8000" dirty="0">
                <a:solidFill>
                  <a:srgbClr val="C00000"/>
                </a:solidFill>
              </a:rPr>
              <a:t>S</a:t>
            </a:r>
            <a:r>
              <a:rPr lang="en-US" dirty="0"/>
              <a:t>INGLETON</a:t>
            </a:r>
            <a:br>
              <a:rPr lang="en-US" dirty="0"/>
            </a:br>
            <a:r>
              <a:rPr lang="en-US" sz="1800" dirty="0" err="1">
                <a:solidFill>
                  <a:schemeClr val="tx1">
                    <a:lumMod val="50000"/>
                    <a:lumOff val="50000"/>
                  </a:schemeClr>
                </a:solidFill>
                <a:latin typeface="Spectral"/>
              </a:rPr>
              <a:t>Singleton</a:t>
            </a:r>
            <a:r>
              <a:rPr lang="en-US" sz="1800" b="0" dirty="0">
                <a:solidFill>
                  <a:schemeClr val="tx1">
                    <a:lumMod val="50000"/>
                    <a:lumOff val="50000"/>
                  </a:schemeClr>
                </a:solidFill>
                <a:latin typeface="Spectral"/>
              </a:rPr>
              <a:t> is a creational design pattern that lets you ensure that a class has only one instance, while providing a global access point to this instance.</a:t>
            </a:r>
            <a:br>
              <a:rPr lang="en-IN" b="1" i="0" dirty="0">
                <a:solidFill>
                  <a:srgbClr val="363737"/>
                </a:solidFill>
                <a:effectLst/>
                <a:latin typeface="SF Pro Display"/>
              </a:rPr>
            </a:br>
            <a:endParaRPr lang="en-US" dirty="0"/>
          </a:p>
        </p:txBody>
      </p:sp>
      <p:pic>
        <p:nvPicPr>
          <p:cNvPr id="1026" name="Picture 2" descr="Singleton pattern">
            <a:extLst>
              <a:ext uri="{FF2B5EF4-FFF2-40B4-BE49-F238E27FC236}">
                <a16:creationId xmlns:a16="http://schemas.microsoft.com/office/drawing/2014/main" id="{3304BF12-3701-52E8-B1D7-EFBAE880A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7827" y="195588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26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E8019D4B-A790-439C-8137-D68208D60E1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716357F-B8DF-CE90-5DF4-CCB1B4A4C74E}"/>
              </a:ext>
            </a:extLst>
          </p:cNvPr>
          <p:cNvSpPr>
            <a:spLocks noGrp="1"/>
          </p:cNvSpPr>
          <p:nvPr>
            <p:ph type="sldNum" sz="quarter" idx="53"/>
          </p:nvPr>
        </p:nvSpPr>
        <p:spPr/>
        <p:txBody>
          <a:bodyPr/>
          <a:lstStyle/>
          <a:p>
            <a:fld id="{47FEACEE-25B4-4A2D-B147-27296E36371D}" type="slidenum">
              <a:rPr lang="en-US" altLang="zh-CN" smtClean="0"/>
              <a:pPr/>
              <a:t>20</a:t>
            </a:fld>
            <a:endParaRPr lang="en-US" altLang="zh-CN" dirty="0"/>
          </a:p>
        </p:txBody>
      </p:sp>
      <p:pic>
        <p:nvPicPr>
          <p:cNvPr id="8" name="Picture 7">
            <a:extLst>
              <a:ext uri="{FF2B5EF4-FFF2-40B4-BE49-F238E27FC236}">
                <a16:creationId xmlns:a16="http://schemas.microsoft.com/office/drawing/2014/main" id="{37A339F7-5923-F411-5BAD-5A7D4746D6F9}"/>
              </a:ext>
            </a:extLst>
          </p:cNvPr>
          <p:cNvPicPr>
            <a:picLocks noChangeAspect="1"/>
          </p:cNvPicPr>
          <p:nvPr/>
        </p:nvPicPr>
        <p:blipFill>
          <a:blip r:embed="rId2"/>
          <a:srcRect r="96445" b="82153"/>
          <a:stretch>
            <a:fillRect/>
          </a:stretch>
        </p:blipFill>
        <p:spPr>
          <a:xfrm>
            <a:off x="-1" y="0"/>
            <a:ext cx="1576491" cy="1223963"/>
          </a:xfrm>
          <a:prstGeom prst="rect">
            <a:avLst/>
          </a:prstGeom>
        </p:spPr>
      </p:pic>
      <p:pic>
        <p:nvPicPr>
          <p:cNvPr id="11" name="Picture 10">
            <a:extLst>
              <a:ext uri="{FF2B5EF4-FFF2-40B4-BE49-F238E27FC236}">
                <a16:creationId xmlns:a16="http://schemas.microsoft.com/office/drawing/2014/main" id="{86064FB4-93A2-0966-D314-A26C09378E74}"/>
              </a:ext>
            </a:extLst>
          </p:cNvPr>
          <p:cNvPicPr>
            <a:picLocks noChangeAspect="1"/>
          </p:cNvPicPr>
          <p:nvPr/>
        </p:nvPicPr>
        <p:blipFill>
          <a:blip r:embed="rId2"/>
          <a:srcRect l="98078" b="82153"/>
          <a:stretch>
            <a:fillRect/>
          </a:stretch>
        </p:blipFill>
        <p:spPr>
          <a:xfrm>
            <a:off x="10615509" y="0"/>
            <a:ext cx="1576492" cy="1223963"/>
          </a:xfrm>
          <a:prstGeom prst="rect">
            <a:avLst/>
          </a:prstGeom>
        </p:spPr>
      </p:pic>
      <p:pic>
        <p:nvPicPr>
          <p:cNvPr id="4" name="Picture 3">
            <a:extLst>
              <a:ext uri="{FF2B5EF4-FFF2-40B4-BE49-F238E27FC236}">
                <a16:creationId xmlns:a16="http://schemas.microsoft.com/office/drawing/2014/main" id="{59ACFAB3-C2E9-191A-A3A9-A1E1A513ADE0}"/>
              </a:ext>
            </a:extLst>
          </p:cNvPr>
          <p:cNvPicPr>
            <a:picLocks noChangeAspect="1"/>
          </p:cNvPicPr>
          <p:nvPr/>
        </p:nvPicPr>
        <p:blipFill>
          <a:blip r:embed="rId2"/>
          <a:stretch>
            <a:fillRect/>
          </a:stretch>
        </p:blipFill>
        <p:spPr>
          <a:xfrm>
            <a:off x="1576491" y="0"/>
            <a:ext cx="9039017" cy="6858000"/>
          </a:xfrm>
          <a:prstGeom prst="rect">
            <a:avLst/>
          </a:prstGeom>
        </p:spPr>
      </p:pic>
    </p:spTree>
    <p:extLst>
      <p:ext uri="{BB962C8B-B14F-4D97-AF65-F5344CB8AC3E}">
        <p14:creationId xmlns:p14="http://schemas.microsoft.com/office/powerpoint/2010/main" val="3832083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45873"/>
            <a:ext cx="5117162" cy="1325563"/>
          </a:xfrm>
        </p:spPr>
        <p:txBody>
          <a:bodyPr/>
          <a:lstStyle/>
          <a:p>
            <a:r>
              <a:rPr lang="en-US" altLang="zh-CN" sz="4800" dirty="0"/>
              <a:t>Implementation</a:t>
            </a:r>
            <a:endParaRPr lang="en-US" sz="4800"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3" y="1073393"/>
            <a:ext cx="8788335" cy="5408888"/>
          </a:xfrm>
        </p:spPr>
        <p:txBody>
          <a:bodyPr/>
          <a:lstStyle/>
          <a:p>
            <a:br>
              <a:rPr lang="en-US" sz="1600" dirty="0">
                <a:latin typeface="Spectral"/>
              </a:rPr>
            </a:br>
            <a:r>
              <a:rPr lang="en-US" sz="1200" dirty="0">
                <a:latin typeface="Spectral"/>
              </a:rPr>
              <a:t>To implement the singleton pattern, we must prevent external objects from creating instances of the singleton class. Only the singleton class should be permitted to create its own objects.</a:t>
            </a:r>
          </a:p>
          <a:p>
            <a:r>
              <a:rPr lang="en-US" sz="1200" dirty="0">
                <a:latin typeface="Spectral"/>
              </a:rPr>
              <a:t>Additionally, we need to provide a method for external objects to access the singleton object.</a:t>
            </a:r>
          </a:p>
          <a:p>
            <a:r>
              <a:rPr lang="en-US" sz="1200" dirty="0">
                <a:latin typeface="Spectral"/>
              </a:rPr>
              <a:t>This can be achieved by making the </a:t>
            </a:r>
            <a:r>
              <a:rPr lang="en-US" sz="1200" b="1" dirty="0">
                <a:latin typeface="Spectral"/>
              </a:rPr>
              <a:t>constructor private</a:t>
            </a:r>
            <a:r>
              <a:rPr lang="en-US" sz="1200" dirty="0">
                <a:latin typeface="Spectral"/>
              </a:rPr>
              <a:t> and providing a </a:t>
            </a:r>
            <a:r>
              <a:rPr lang="en-US" sz="1200" b="1" dirty="0">
                <a:latin typeface="Spectral"/>
              </a:rPr>
              <a:t>static method</a:t>
            </a:r>
            <a:r>
              <a:rPr lang="en-US" sz="1200" dirty="0">
                <a:latin typeface="Spectral"/>
              </a:rPr>
              <a:t> for external objects to access it.</a:t>
            </a:r>
          </a:p>
          <a:p>
            <a:endParaRPr lang="en-US" sz="1400" dirty="0">
              <a:latin typeface="Spectral"/>
            </a:endParaRPr>
          </a:p>
          <a:p>
            <a:pPr marL="285750" indent="-285750">
              <a:buFont typeface="Wingdings" panose="05000000000000000000" pitchFamily="2" charset="2"/>
              <a:buChar char="§"/>
            </a:pPr>
            <a:r>
              <a:rPr lang="en-IN" sz="1200" b="1" dirty="0">
                <a:latin typeface="Spectral"/>
              </a:rPr>
              <a:t>Lazy Initialization</a:t>
            </a:r>
          </a:p>
          <a:p>
            <a:pPr marL="285750" indent="-285750">
              <a:buFont typeface="Wingdings" panose="05000000000000000000" pitchFamily="2" charset="2"/>
              <a:buChar char="§"/>
            </a:pPr>
            <a:r>
              <a:rPr lang="en-IN" sz="1200" b="1" dirty="0">
                <a:latin typeface="Spectral"/>
              </a:rPr>
              <a:t>Thread-Safe Singleton</a:t>
            </a:r>
          </a:p>
          <a:p>
            <a:pPr marL="285750" indent="-285750">
              <a:buFont typeface="Wingdings" panose="05000000000000000000" pitchFamily="2" charset="2"/>
              <a:buChar char="§"/>
            </a:pPr>
            <a:r>
              <a:rPr lang="en-IN" sz="1200" b="1" dirty="0">
                <a:latin typeface="Spectral"/>
              </a:rPr>
              <a:t>Double-Checked Locking</a:t>
            </a:r>
          </a:p>
          <a:p>
            <a:pPr marL="285750" indent="-285750">
              <a:buFont typeface="Wingdings" panose="05000000000000000000" pitchFamily="2" charset="2"/>
              <a:buChar char="§"/>
            </a:pPr>
            <a:r>
              <a:rPr lang="en-IN" sz="1200" b="1" dirty="0">
                <a:latin typeface="Spectral"/>
              </a:rPr>
              <a:t>Eager Initialization</a:t>
            </a:r>
          </a:p>
          <a:p>
            <a:pPr marL="285750" indent="-285750">
              <a:buFont typeface="Wingdings" panose="05000000000000000000" pitchFamily="2" charset="2"/>
              <a:buChar char="§"/>
            </a:pPr>
            <a:r>
              <a:rPr lang="en-IN" sz="1200" b="1" dirty="0">
                <a:latin typeface="Spectral"/>
              </a:rPr>
              <a:t>Bill Pugh Singleton</a:t>
            </a:r>
          </a:p>
          <a:p>
            <a:pPr marL="285750" indent="-285750">
              <a:buFont typeface="Wingdings" panose="05000000000000000000" pitchFamily="2" charset="2"/>
              <a:buChar char="§"/>
            </a:pPr>
            <a:r>
              <a:rPr lang="en-IN" sz="1200" b="1" dirty="0">
                <a:latin typeface="Spectral"/>
              </a:rPr>
              <a:t>Enum Singleton</a:t>
            </a:r>
          </a:p>
          <a:p>
            <a:pPr marL="285750" indent="-285750">
              <a:buFont typeface="Wingdings" panose="05000000000000000000" pitchFamily="2" charset="2"/>
              <a:buChar char="§"/>
            </a:pPr>
            <a:r>
              <a:rPr lang="en-IN" sz="1200" b="1" dirty="0">
                <a:latin typeface="Spectral"/>
              </a:rPr>
              <a:t>Static Block Initialization</a:t>
            </a:r>
          </a:p>
          <a:p>
            <a:r>
              <a:rPr lang="en-IN" sz="1200" dirty="0">
                <a:latin typeface="Spectral"/>
              </a:rPr>
              <a:t>Use Cases</a:t>
            </a:r>
          </a:p>
          <a:p>
            <a:pPr marL="285750" indent="-285750">
              <a:buFont typeface="Courier New" panose="02070309020205020404" pitchFamily="49" charset="0"/>
              <a:buChar char="o"/>
            </a:pPr>
            <a:r>
              <a:rPr lang="en-IN" sz="1200" b="1" dirty="0">
                <a:latin typeface="Spectral"/>
              </a:rPr>
              <a:t>Database Connections</a:t>
            </a:r>
          </a:p>
          <a:p>
            <a:pPr marL="285750" indent="-285750">
              <a:buFont typeface="Courier New" panose="02070309020205020404" pitchFamily="49" charset="0"/>
              <a:buChar char="o"/>
            </a:pPr>
            <a:r>
              <a:rPr lang="en-IN" sz="1200" b="1" dirty="0">
                <a:latin typeface="Spectral"/>
              </a:rPr>
              <a:t>Loggers</a:t>
            </a:r>
          </a:p>
          <a:p>
            <a:pPr marL="285750" indent="-285750">
              <a:buFont typeface="Courier New" panose="02070309020205020404" pitchFamily="49" charset="0"/>
              <a:buChar char="o"/>
            </a:pPr>
            <a:r>
              <a:rPr lang="en-IN" sz="1200" b="1" dirty="0">
                <a:latin typeface="Spectral"/>
              </a:rPr>
              <a:t>Thread Pools</a:t>
            </a:r>
          </a:p>
          <a:p>
            <a:endParaRPr lang="en-IN" b="1" dirty="0"/>
          </a:p>
          <a:p>
            <a:endParaRPr lang="en-IN" b="1" dirty="0"/>
          </a:p>
          <a:p>
            <a:endParaRPr lang="en-IN" b="1" dirty="0"/>
          </a:p>
          <a:p>
            <a:endParaRPr lang="en-IN" b="1" dirty="0"/>
          </a:p>
          <a:p>
            <a:pPr algn="l"/>
            <a:endParaRPr lang="en-US" sz="800" b="0" i="0" dirty="0">
              <a:effectLst/>
              <a:highlight>
                <a:srgbClr val="F3F3F3"/>
              </a:highlight>
              <a:latin typeface="SegoeUIVariable"/>
            </a:endParaRPr>
          </a:p>
          <a:p>
            <a:endParaRPr lang="en-US" sz="1800" dirty="0">
              <a:highlight>
                <a:srgbClr val="F3F3F3"/>
              </a:highlight>
              <a:latin typeface="SegoeUIVariable"/>
            </a:endParaRPr>
          </a:p>
          <a:p>
            <a:endParaRPr lang="en-US" sz="1800" b="0" i="0" dirty="0">
              <a:effectLst/>
              <a:highlight>
                <a:srgbClr val="F3F3F3"/>
              </a:highlight>
              <a:latin typeface="SegoeUIVariable"/>
            </a:endParaRPr>
          </a:p>
          <a:p>
            <a:pPr algn="l"/>
            <a:endParaRPr lang="en-US" sz="2000" b="0" i="0" dirty="0">
              <a:effectLst/>
              <a:highlight>
                <a:srgbClr val="F3F3F3"/>
              </a:highlight>
              <a:latin typeface="SegoeUIVariable"/>
            </a:endParaRPr>
          </a:p>
          <a:p>
            <a:endParaRPr lang="en-US" dirty="0"/>
          </a:p>
          <a:p>
            <a:endParaRPr lang="en-US"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2050" name="Picture 2">
            <a:extLst>
              <a:ext uri="{FF2B5EF4-FFF2-40B4-BE49-F238E27FC236}">
                <a16:creationId xmlns:a16="http://schemas.microsoft.com/office/drawing/2014/main" id="{12318F27-B20A-70BA-1F55-F1EBCFE83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1356" y="2396441"/>
            <a:ext cx="7545603" cy="2762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196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69FABA9B-7FAB-D2A9-17A9-C689BAE344B9}"/>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1519845-4327-E02A-B402-65A246C7B94D}"/>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pic>
        <p:nvPicPr>
          <p:cNvPr id="9" name="Picture 8">
            <a:extLst>
              <a:ext uri="{FF2B5EF4-FFF2-40B4-BE49-F238E27FC236}">
                <a16:creationId xmlns:a16="http://schemas.microsoft.com/office/drawing/2014/main" id="{5BE95197-2BBF-73E8-3F62-214E707C3E88}"/>
              </a:ext>
            </a:extLst>
          </p:cNvPr>
          <p:cNvPicPr>
            <a:picLocks noChangeAspect="1"/>
          </p:cNvPicPr>
          <p:nvPr/>
        </p:nvPicPr>
        <p:blipFill>
          <a:blip r:embed="rId2"/>
          <a:stretch>
            <a:fillRect/>
          </a:stretch>
        </p:blipFill>
        <p:spPr>
          <a:xfrm>
            <a:off x="657787" y="0"/>
            <a:ext cx="10876426" cy="6858000"/>
          </a:xfrm>
          <a:prstGeom prst="rect">
            <a:avLst/>
          </a:prstGeom>
        </p:spPr>
      </p:pic>
      <p:pic>
        <p:nvPicPr>
          <p:cNvPr id="11" name="Picture 10">
            <a:extLst>
              <a:ext uri="{FF2B5EF4-FFF2-40B4-BE49-F238E27FC236}">
                <a16:creationId xmlns:a16="http://schemas.microsoft.com/office/drawing/2014/main" id="{4420D58D-9545-7A8B-688B-889985EE6E94}"/>
              </a:ext>
            </a:extLst>
          </p:cNvPr>
          <p:cNvPicPr>
            <a:picLocks noChangeAspect="1"/>
          </p:cNvPicPr>
          <p:nvPr/>
        </p:nvPicPr>
        <p:blipFill>
          <a:blip r:embed="rId2"/>
          <a:srcRect r="98502" b="79538"/>
          <a:stretch>
            <a:fillRect/>
          </a:stretch>
        </p:blipFill>
        <p:spPr>
          <a:xfrm>
            <a:off x="0" y="-1"/>
            <a:ext cx="657785" cy="1403287"/>
          </a:xfrm>
          <a:prstGeom prst="rect">
            <a:avLst/>
          </a:prstGeom>
        </p:spPr>
      </p:pic>
      <p:pic>
        <p:nvPicPr>
          <p:cNvPr id="12" name="Picture 11">
            <a:extLst>
              <a:ext uri="{FF2B5EF4-FFF2-40B4-BE49-F238E27FC236}">
                <a16:creationId xmlns:a16="http://schemas.microsoft.com/office/drawing/2014/main" id="{502858DD-C8A9-50E3-20D3-998AB87B4351}"/>
              </a:ext>
            </a:extLst>
          </p:cNvPr>
          <p:cNvPicPr>
            <a:picLocks noChangeAspect="1"/>
          </p:cNvPicPr>
          <p:nvPr/>
        </p:nvPicPr>
        <p:blipFill>
          <a:blip r:embed="rId2"/>
          <a:srcRect l="98599" r="311" b="79538"/>
          <a:stretch>
            <a:fillRect/>
          </a:stretch>
        </p:blipFill>
        <p:spPr>
          <a:xfrm>
            <a:off x="11534212" y="0"/>
            <a:ext cx="657787" cy="1403287"/>
          </a:xfrm>
          <a:prstGeom prst="rect">
            <a:avLst/>
          </a:prstGeom>
        </p:spPr>
      </p:pic>
    </p:spTree>
    <p:extLst>
      <p:ext uri="{BB962C8B-B14F-4D97-AF65-F5344CB8AC3E}">
        <p14:creationId xmlns:p14="http://schemas.microsoft.com/office/powerpoint/2010/main" val="81278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35640E90-41DB-09A8-3343-8EF10DAFC698}"/>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B23483F9-815C-56C2-38F8-E144FB2E6C15}"/>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5</a:t>
            </a:fld>
            <a:endParaRPr lang="en-US" dirty="0"/>
          </a:p>
        </p:txBody>
      </p:sp>
      <p:sp>
        <p:nvSpPr>
          <p:cNvPr id="3" name="Title 2">
            <a:extLst>
              <a:ext uri="{FF2B5EF4-FFF2-40B4-BE49-F238E27FC236}">
                <a16:creationId xmlns:a16="http://schemas.microsoft.com/office/drawing/2014/main" id="{9ED6C914-7D7E-CA83-9BE6-B2063FBA3840}"/>
              </a:ext>
            </a:extLst>
          </p:cNvPr>
          <p:cNvSpPr>
            <a:spLocks noGrp="1"/>
          </p:cNvSpPr>
          <p:nvPr>
            <p:ph type="title"/>
          </p:nvPr>
        </p:nvSpPr>
        <p:spPr>
          <a:xfrm>
            <a:off x="877825" y="582862"/>
            <a:ext cx="5941720" cy="2287086"/>
          </a:xfrm>
        </p:spPr>
        <p:txBody>
          <a:bodyPr/>
          <a:lstStyle/>
          <a:p>
            <a:r>
              <a:rPr lang="en-US" sz="8000" dirty="0">
                <a:solidFill>
                  <a:srgbClr val="C00000"/>
                </a:solidFill>
              </a:rPr>
              <a:t>F</a:t>
            </a:r>
            <a:r>
              <a:rPr lang="en-US" dirty="0"/>
              <a:t>ACTORY METHOD</a:t>
            </a:r>
            <a:br>
              <a:rPr lang="en-US" dirty="0"/>
            </a:br>
            <a:r>
              <a:rPr lang="en-US" sz="1800" dirty="0">
                <a:solidFill>
                  <a:schemeClr val="tx1">
                    <a:lumMod val="50000"/>
                    <a:lumOff val="50000"/>
                  </a:schemeClr>
                </a:solidFill>
                <a:latin typeface="Spectral"/>
              </a:rPr>
              <a:t>Factory Method</a:t>
            </a:r>
            <a:r>
              <a:rPr lang="en-US" sz="1800" b="0" dirty="0">
                <a:solidFill>
                  <a:schemeClr val="tx1">
                    <a:lumMod val="50000"/>
                    <a:lumOff val="50000"/>
                  </a:schemeClr>
                </a:solidFill>
                <a:latin typeface="Spectral"/>
              </a:rPr>
              <a:t> is a creational design pattern that provides an interface for creating objects in a superclass, but allows subclasses to alter the type of objects that will be created.</a:t>
            </a:r>
            <a:br>
              <a:rPr lang="en-IN" b="1" i="0" dirty="0">
                <a:solidFill>
                  <a:srgbClr val="363737"/>
                </a:solidFill>
                <a:effectLst/>
                <a:latin typeface="SF Pro Display"/>
              </a:rPr>
            </a:br>
            <a:endParaRPr lang="en-US" dirty="0"/>
          </a:p>
        </p:txBody>
      </p:sp>
      <p:pic>
        <p:nvPicPr>
          <p:cNvPr id="2" name="Picture 2" descr="Factory Method pattern">
            <a:extLst>
              <a:ext uri="{FF2B5EF4-FFF2-40B4-BE49-F238E27FC236}">
                <a16:creationId xmlns:a16="http://schemas.microsoft.com/office/drawing/2014/main" id="{EBD66DE5-7512-9286-F888-DCECAD22A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539" y="2083053"/>
            <a:ext cx="6096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3FFEF35-F7A5-1C56-EFE9-C69D3DC7A2AD}"/>
              </a:ext>
            </a:extLst>
          </p:cNvPr>
          <p:cNvSpPr>
            <a:spLocks noChangeArrowheads="1"/>
          </p:cNvSpPr>
          <p:nvPr/>
        </p:nvSpPr>
        <p:spPr bwMode="auto">
          <a:xfrm>
            <a:off x="877825" y="4580680"/>
            <a:ext cx="4970713"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Spectral"/>
              </a:rPr>
              <a:t>Key Concepts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Spectra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Spectral"/>
              </a:rPr>
              <a:t>Defines an </a:t>
            </a:r>
            <a:r>
              <a:rPr kumimoji="0" lang="en-US" altLang="en-US" sz="1600" b="1" i="0" u="none" strike="noStrike" cap="none" normalizeH="0" baseline="0" dirty="0">
                <a:ln>
                  <a:noFill/>
                </a:ln>
                <a:solidFill>
                  <a:schemeClr val="tx1"/>
                </a:solidFill>
                <a:effectLst/>
                <a:latin typeface="Spectral"/>
              </a:rPr>
              <a:t>interface or abstract class</a:t>
            </a:r>
            <a:r>
              <a:rPr kumimoji="0" lang="en-US" altLang="en-US" sz="1600" b="0" i="0" u="none" strike="noStrike" cap="none" normalizeH="0" baseline="0" dirty="0">
                <a:ln>
                  <a:noFill/>
                </a:ln>
                <a:solidFill>
                  <a:schemeClr val="tx1"/>
                </a:solidFill>
                <a:effectLst/>
                <a:latin typeface="Spectral"/>
              </a:rPr>
              <a:t> for creating an object.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Spectral"/>
              </a:rPr>
              <a:t>Subclasses </a:t>
            </a:r>
            <a:r>
              <a:rPr kumimoji="0" lang="en-US" altLang="en-US" sz="1600" b="1" i="0" u="none" strike="noStrike" cap="none" normalizeH="0" baseline="0" dirty="0">
                <a:ln>
                  <a:noFill/>
                </a:ln>
                <a:solidFill>
                  <a:schemeClr val="tx1"/>
                </a:solidFill>
                <a:effectLst/>
                <a:latin typeface="Spectral"/>
              </a:rPr>
              <a:t>decide which class to instantiate</a:t>
            </a:r>
            <a:r>
              <a:rPr kumimoji="0" lang="en-US" altLang="en-US" sz="1600" b="0" i="0" u="none" strike="noStrike" cap="none" normalizeH="0" baseline="0" dirty="0">
                <a:ln>
                  <a:noFill/>
                </a:ln>
                <a:solidFill>
                  <a:schemeClr val="tx1"/>
                </a:solidFill>
                <a:effectLst/>
                <a:latin typeface="Spectral"/>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Spectral"/>
              </a:rPr>
              <a:t>Promotes </a:t>
            </a:r>
            <a:r>
              <a:rPr kumimoji="0" lang="en-US" altLang="en-US" sz="1600" b="1" i="0" u="none" strike="noStrike" cap="none" normalizeH="0" baseline="0" dirty="0">
                <a:ln>
                  <a:noFill/>
                </a:ln>
                <a:solidFill>
                  <a:schemeClr val="tx1"/>
                </a:solidFill>
                <a:effectLst/>
                <a:latin typeface="Spectral"/>
              </a:rPr>
              <a:t>loose coupling</a:t>
            </a:r>
            <a:r>
              <a:rPr kumimoji="0" lang="en-US" altLang="en-US" sz="1600" b="0" i="0" u="none" strike="noStrike" cap="none" normalizeH="0" baseline="0" dirty="0">
                <a:ln>
                  <a:noFill/>
                </a:ln>
                <a:solidFill>
                  <a:schemeClr val="tx1"/>
                </a:solidFill>
                <a:effectLst/>
                <a:latin typeface="Spectral"/>
              </a:rPr>
              <a:t> and </a:t>
            </a:r>
            <a:r>
              <a:rPr kumimoji="0" lang="en-US" altLang="en-US" sz="1600" b="1" i="0" u="none" strike="noStrike" cap="none" normalizeH="0" baseline="0" dirty="0">
                <a:ln>
                  <a:noFill/>
                </a:ln>
                <a:solidFill>
                  <a:schemeClr val="tx1"/>
                </a:solidFill>
                <a:effectLst/>
                <a:latin typeface="Spectral"/>
              </a:rPr>
              <a:t>open/closed principle</a:t>
            </a:r>
            <a:r>
              <a:rPr kumimoji="0" lang="en-US" altLang="en-US" sz="1600" b="0" i="0" u="none" strike="noStrike" cap="none" normalizeH="0" baseline="0" dirty="0">
                <a:ln>
                  <a:noFill/>
                </a:ln>
                <a:solidFill>
                  <a:schemeClr val="tx1"/>
                </a:solidFill>
                <a:effectLst/>
                <a:latin typeface="Spectral"/>
              </a:rPr>
              <a:t> (OCP of SOLID).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Spectral"/>
            </a:endParaRPr>
          </a:p>
        </p:txBody>
      </p:sp>
      <p:sp>
        <p:nvSpPr>
          <p:cNvPr id="7" name="Rectangle 6">
            <a:extLst>
              <a:ext uri="{FF2B5EF4-FFF2-40B4-BE49-F238E27FC236}">
                <a16:creationId xmlns:a16="http://schemas.microsoft.com/office/drawing/2014/main" id="{FFB143BD-C688-B548-A690-A9FB8105FF01}"/>
              </a:ext>
            </a:extLst>
          </p:cNvPr>
          <p:cNvSpPr>
            <a:spLocks noChangeArrowheads="1"/>
          </p:cNvSpPr>
          <p:nvPr/>
        </p:nvSpPr>
        <p:spPr bwMode="auto">
          <a:xfrm>
            <a:off x="877825" y="2244060"/>
            <a:ext cx="5218175"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Spectral"/>
              </a:rPr>
              <a:t>When to Use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Spectral"/>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Spectral"/>
              </a:rPr>
              <a:t>When you don’t know in advance what class of object you need.</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Spectral"/>
              </a:rPr>
              <a:t>When you want to delegate the instantiation to subclasses.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600" b="0" i="0" u="none" strike="noStrike" cap="none" normalizeH="0" baseline="0" dirty="0">
                <a:ln>
                  <a:noFill/>
                </a:ln>
                <a:solidFill>
                  <a:schemeClr val="tx1"/>
                </a:solidFill>
                <a:effectLst/>
                <a:latin typeface="Spectral"/>
              </a:rPr>
              <a:t>When you want to avoid tight coupling between creator and concrete classes.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Spectral"/>
            </a:endParaRPr>
          </a:p>
        </p:txBody>
      </p:sp>
    </p:spTree>
    <p:extLst>
      <p:ext uri="{BB962C8B-B14F-4D97-AF65-F5344CB8AC3E}">
        <p14:creationId xmlns:p14="http://schemas.microsoft.com/office/powerpoint/2010/main" val="387575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E15D0AF8-E3B3-441E-B125-BC265CA6FF4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6C8F088-65A7-B979-989D-2758DB6CBDDF}"/>
              </a:ext>
            </a:extLst>
          </p:cNvPr>
          <p:cNvSpPr>
            <a:spLocks noGrp="1"/>
          </p:cNvSpPr>
          <p:nvPr>
            <p:ph type="title"/>
          </p:nvPr>
        </p:nvSpPr>
        <p:spPr>
          <a:xfrm>
            <a:off x="536732" y="0"/>
            <a:ext cx="5845017" cy="1325563"/>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FB34A6BC-28A0-4781-B99F-D23902F9C40F}"/>
              </a:ext>
            </a:extLst>
          </p:cNvPr>
          <p:cNvSpPr>
            <a:spLocks noGrp="1"/>
          </p:cNvSpPr>
          <p:nvPr>
            <p:ph type="body" sz="quarter" idx="28"/>
          </p:nvPr>
        </p:nvSpPr>
        <p:spPr>
          <a:xfrm>
            <a:off x="536733" y="1073393"/>
            <a:ext cx="5541960" cy="3184282"/>
          </a:xfrm>
        </p:spPr>
        <p:txBody>
          <a:bodyPr/>
          <a:lstStyle/>
          <a:p>
            <a:r>
              <a:rPr lang="en-US" altLang="en-US" sz="1400" dirty="0">
                <a:solidFill>
                  <a:srgbClr val="444444"/>
                </a:solidFill>
                <a:latin typeface="Spectral"/>
              </a:rPr>
              <a:t>Imagine that you’re creating a logistics management application. The first version of your app can only handle transportation by trucks, so the bulk of your code lives inside the Truck class.</a:t>
            </a:r>
          </a:p>
          <a:p>
            <a:pPr lvl="0" eaLnBrk="0" fontAlgn="base" hangingPunct="0">
              <a:spcBef>
                <a:spcPct val="0"/>
              </a:spcBef>
              <a:spcAft>
                <a:spcPct val="0"/>
              </a:spcAft>
            </a:pPr>
            <a:endParaRPr lang="en-US" altLang="en-US" sz="1400" dirty="0">
              <a:solidFill>
                <a:schemeClr val="tx1"/>
              </a:solidFill>
              <a:latin typeface="Spectral"/>
            </a:endParaRPr>
          </a:p>
          <a:p>
            <a:pPr lvl="0" eaLnBrk="0" fontAlgn="base" hangingPunct="0">
              <a:spcBef>
                <a:spcPct val="0"/>
              </a:spcBef>
              <a:spcAft>
                <a:spcPct val="0"/>
              </a:spcAft>
            </a:pPr>
            <a:r>
              <a:rPr lang="en-US" altLang="en-US" sz="1400" dirty="0">
                <a:solidFill>
                  <a:srgbClr val="444444"/>
                </a:solidFill>
                <a:latin typeface="Spectral"/>
              </a:rPr>
              <a:t>After a while, your app becomes pretty popular. Each day you receive dozens of requests from sea transportation companies to incorporate sea logistics into the app.</a:t>
            </a:r>
          </a:p>
          <a:p>
            <a:pPr lvl="0" eaLnBrk="0" fontAlgn="base" hangingPunct="0">
              <a:spcBef>
                <a:spcPct val="0"/>
              </a:spcBef>
              <a:spcAft>
                <a:spcPct val="0"/>
              </a:spcAft>
            </a:pPr>
            <a:endParaRPr lang="en-US" altLang="en-US" sz="1200" dirty="0">
              <a:solidFill>
                <a:srgbClr val="444444"/>
              </a:solidFill>
              <a:latin typeface="Spectral"/>
            </a:endParaRPr>
          </a:p>
          <a:p>
            <a:pPr eaLnBrk="0" fontAlgn="base" hangingPunct="0">
              <a:spcBef>
                <a:spcPct val="0"/>
              </a:spcBef>
              <a:spcAft>
                <a:spcPct val="0"/>
              </a:spcAft>
            </a:pPr>
            <a:endParaRPr lang="en-US" altLang="en-US" sz="1400" dirty="0">
              <a:solidFill>
                <a:srgbClr val="444444"/>
              </a:solidFill>
              <a:latin typeface="Spectral"/>
            </a:endParaRPr>
          </a:p>
          <a:p>
            <a:pPr eaLnBrk="0" fontAlgn="base" hangingPunct="0">
              <a:spcBef>
                <a:spcPct val="0"/>
              </a:spcBef>
              <a:spcAft>
                <a:spcPct val="0"/>
              </a:spcAft>
            </a:pPr>
            <a:r>
              <a:rPr lang="en-US" altLang="en-US" sz="1400" dirty="0">
                <a:solidFill>
                  <a:srgbClr val="444444"/>
                </a:solidFill>
                <a:latin typeface="Spectral"/>
              </a:rPr>
              <a:t>The Factory Method pattern suggests that you replace direct object construction calls (using the new operator) with calls to a special </a:t>
            </a:r>
            <a:r>
              <a:rPr lang="en-US" altLang="en-US" sz="1400" i="1" dirty="0">
                <a:solidFill>
                  <a:srgbClr val="444444"/>
                </a:solidFill>
                <a:latin typeface="Spectral"/>
              </a:rPr>
              <a:t>factory</a:t>
            </a:r>
            <a:r>
              <a:rPr lang="en-US" altLang="en-US" sz="1400" dirty="0">
                <a:solidFill>
                  <a:srgbClr val="444444"/>
                </a:solidFill>
                <a:latin typeface="Spectral"/>
              </a:rPr>
              <a:t> method. </a:t>
            </a:r>
            <a:r>
              <a:rPr lang="en-US" altLang="en-US" sz="1400" dirty="0">
                <a:solidFill>
                  <a:schemeClr val="tx1"/>
                </a:solidFill>
                <a:latin typeface="Spectral"/>
              </a:rPr>
              <a:t> </a:t>
            </a:r>
          </a:p>
          <a:p>
            <a:pPr lvl="0" eaLnBrk="0" fontAlgn="base" hangingPunct="0">
              <a:spcBef>
                <a:spcPct val="0"/>
              </a:spcBef>
              <a:spcAft>
                <a:spcPct val="0"/>
              </a:spcAft>
            </a:pPr>
            <a:endParaRPr lang="en-US" altLang="en-US" sz="1800" dirty="0">
              <a:solidFill>
                <a:schemeClr val="tx1"/>
              </a:solidFill>
              <a:latin typeface="Spectral"/>
            </a:endParaRPr>
          </a:p>
          <a:p>
            <a:endParaRPr lang="en-US" sz="1200" dirty="0">
              <a:latin typeface="Spectral"/>
            </a:endParaRPr>
          </a:p>
          <a:p>
            <a:endParaRPr lang="en-IN" b="1" dirty="0"/>
          </a:p>
          <a:p>
            <a:endParaRPr lang="en-IN" b="1" dirty="0"/>
          </a:p>
          <a:p>
            <a:endParaRPr lang="en-IN" b="1" dirty="0"/>
          </a:p>
          <a:p>
            <a:endParaRPr lang="en-IN" b="1" dirty="0"/>
          </a:p>
          <a:p>
            <a:pPr algn="l"/>
            <a:endParaRPr lang="en-US" sz="800" b="0" i="0" dirty="0">
              <a:effectLst/>
              <a:highlight>
                <a:srgbClr val="F3F3F3"/>
              </a:highlight>
              <a:latin typeface="SegoeUIVariable"/>
            </a:endParaRPr>
          </a:p>
          <a:p>
            <a:endParaRPr lang="en-US" sz="1800" dirty="0">
              <a:highlight>
                <a:srgbClr val="F3F3F3"/>
              </a:highlight>
              <a:latin typeface="SegoeUIVariable"/>
            </a:endParaRPr>
          </a:p>
          <a:p>
            <a:endParaRPr lang="en-US" sz="1800" b="0" i="0" dirty="0">
              <a:effectLst/>
              <a:highlight>
                <a:srgbClr val="F3F3F3"/>
              </a:highlight>
              <a:latin typeface="SegoeUIVariable"/>
            </a:endParaRPr>
          </a:p>
          <a:p>
            <a:pPr algn="l"/>
            <a:endParaRPr lang="en-US" sz="2000" b="0" i="0" dirty="0">
              <a:effectLst/>
              <a:highlight>
                <a:srgbClr val="F3F3F3"/>
              </a:highlight>
              <a:latin typeface="SegoeUIVariable"/>
            </a:endParaRPr>
          </a:p>
          <a:p>
            <a:endParaRPr lang="en-US" dirty="0"/>
          </a:p>
          <a:p>
            <a:endParaRPr lang="en-US" dirty="0"/>
          </a:p>
        </p:txBody>
      </p:sp>
      <p:sp>
        <p:nvSpPr>
          <p:cNvPr id="7" name="Slide Number Placeholder 6">
            <a:extLst>
              <a:ext uri="{FF2B5EF4-FFF2-40B4-BE49-F238E27FC236}">
                <a16:creationId xmlns:a16="http://schemas.microsoft.com/office/drawing/2014/main" id="{C4F4E307-8F8E-F139-A4D3-6BC61ED4E00D}"/>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pic>
        <p:nvPicPr>
          <p:cNvPr id="4" name="Picture 2" descr="The structure of the code after applying the factory method pattern">
            <a:extLst>
              <a:ext uri="{FF2B5EF4-FFF2-40B4-BE49-F238E27FC236}">
                <a16:creationId xmlns:a16="http://schemas.microsoft.com/office/drawing/2014/main" id="{72A88C83-E988-F2BF-2676-51366A0EE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8693" y="3066732"/>
            <a:ext cx="5574067" cy="30483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structure of creator classes">
            <a:extLst>
              <a:ext uri="{FF2B5EF4-FFF2-40B4-BE49-F238E27FC236}">
                <a16:creationId xmlns:a16="http://schemas.microsoft.com/office/drawing/2014/main" id="{FBA511AE-5330-AC82-C535-BF3A34546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85" y="3685857"/>
            <a:ext cx="5366157" cy="23368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dding a new transportation class to the program causes an issue">
            <a:extLst>
              <a:ext uri="{FF2B5EF4-FFF2-40B4-BE49-F238E27FC236}">
                <a16:creationId xmlns:a16="http://schemas.microsoft.com/office/drawing/2014/main" id="{E5BB7C37-64FA-3323-A3C2-733D67EEF2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693" y="390525"/>
            <a:ext cx="5715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78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E627E2B-2D9D-DFED-B29E-970B80CC580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191D5B3-F0A3-AEAF-B051-6D838F0F9F46}"/>
              </a:ext>
            </a:extLst>
          </p:cNvPr>
          <p:cNvPicPr>
            <a:picLocks noChangeAspect="1"/>
          </p:cNvPicPr>
          <p:nvPr/>
        </p:nvPicPr>
        <p:blipFill>
          <a:blip r:embed="rId2"/>
          <a:stretch>
            <a:fillRect/>
          </a:stretch>
        </p:blipFill>
        <p:spPr>
          <a:xfrm>
            <a:off x="1154504" y="600841"/>
            <a:ext cx="9923071" cy="6257159"/>
          </a:xfrm>
          <a:prstGeom prst="rect">
            <a:avLst/>
          </a:prstGeom>
        </p:spPr>
      </p:pic>
      <p:sp>
        <p:nvSpPr>
          <p:cNvPr id="5" name="Title 4">
            <a:extLst>
              <a:ext uri="{FF2B5EF4-FFF2-40B4-BE49-F238E27FC236}">
                <a16:creationId xmlns:a16="http://schemas.microsoft.com/office/drawing/2014/main" id="{EC05EE1A-53A1-BC72-D091-F7EDE9C9EFBB}"/>
              </a:ext>
            </a:extLst>
          </p:cNvPr>
          <p:cNvSpPr>
            <a:spLocks noGrp="1"/>
          </p:cNvSpPr>
          <p:nvPr>
            <p:ph type="title"/>
          </p:nvPr>
        </p:nvSpPr>
        <p:spPr>
          <a:xfrm>
            <a:off x="295275" y="219076"/>
            <a:ext cx="2733675" cy="457200"/>
          </a:xfrm>
        </p:spPr>
        <p:txBody>
          <a:bodyPr/>
          <a:lstStyle/>
          <a:p>
            <a:r>
              <a:rPr lang="en-US" altLang="zh-CN" sz="4800" dirty="0"/>
              <a:t>Structure</a:t>
            </a:r>
            <a:endParaRPr lang="en-US" sz="4800" dirty="0"/>
          </a:p>
        </p:txBody>
      </p:sp>
      <p:sp>
        <p:nvSpPr>
          <p:cNvPr id="7" name="Slide Number Placeholder 6">
            <a:extLst>
              <a:ext uri="{FF2B5EF4-FFF2-40B4-BE49-F238E27FC236}">
                <a16:creationId xmlns:a16="http://schemas.microsoft.com/office/drawing/2014/main" id="{7B124A8F-0B2F-512F-02F7-5C029486BD01}"/>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Tree>
    <p:extLst>
      <p:ext uri="{BB962C8B-B14F-4D97-AF65-F5344CB8AC3E}">
        <p14:creationId xmlns:p14="http://schemas.microsoft.com/office/powerpoint/2010/main" val="2037522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7783519E-A9BE-5CC8-C8C0-3B8B29723E8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849DF55-21B2-FD7A-0831-4F0988465988}"/>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pic>
        <p:nvPicPr>
          <p:cNvPr id="11" name="Picture 10">
            <a:extLst>
              <a:ext uri="{FF2B5EF4-FFF2-40B4-BE49-F238E27FC236}">
                <a16:creationId xmlns:a16="http://schemas.microsoft.com/office/drawing/2014/main" id="{50410E97-9BDE-26B3-FB7D-426AAE637B51}"/>
              </a:ext>
            </a:extLst>
          </p:cNvPr>
          <p:cNvPicPr>
            <a:picLocks noChangeAspect="1"/>
          </p:cNvPicPr>
          <p:nvPr/>
        </p:nvPicPr>
        <p:blipFill>
          <a:blip r:embed="rId2"/>
          <a:srcRect r="98502" b="79538"/>
          <a:stretch>
            <a:fillRect/>
          </a:stretch>
        </p:blipFill>
        <p:spPr>
          <a:xfrm>
            <a:off x="0" y="-1"/>
            <a:ext cx="1675204" cy="1575304"/>
          </a:xfrm>
          <a:prstGeom prst="rect">
            <a:avLst/>
          </a:prstGeom>
        </p:spPr>
      </p:pic>
      <p:pic>
        <p:nvPicPr>
          <p:cNvPr id="12" name="Picture 11">
            <a:extLst>
              <a:ext uri="{FF2B5EF4-FFF2-40B4-BE49-F238E27FC236}">
                <a16:creationId xmlns:a16="http://schemas.microsoft.com/office/drawing/2014/main" id="{748D13A8-F14E-1150-2125-382B849AF42B}"/>
              </a:ext>
            </a:extLst>
          </p:cNvPr>
          <p:cNvPicPr>
            <a:picLocks noChangeAspect="1"/>
          </p:cNvPicPr>
          <p:nvPr/>
        </p:nvPicPr>
        <p:blipFill>
          <a:blip r:embed="rId2"/>
          <a:srcRect l="98599" r="311" b="79538"/>
          <a:stretch>
            <a:fillRect/>
          </a:stretch>
        </p:blipFill>
        <p:spPr>
          <a:xfrm>
            <a:off x="10516796" y="1"/>
            <a:ext cx="1675203" cy="1575302"/>
          </a:xfrm>
          <a:prstGeom prst="rect">
            <a:avLst/>
          </a:prstGeom>
        </p:spPr>
      </p:pic>
      <p:pic>
        <p:nvPicPr>
          <p:cNvPr id="5" name="Picture 4">
            <a:extLst>
              <a:ext uri="{FF2B5EF4-FFF2-40B4-BE49-F238E27FC236}">
                <a16:creationId xmlns:a16="http://schemas.microsoft.com/office/drawing/2014/main" id="{F29F57D8-6F00-E0DC-2AF7-F05722B2B06B}"/>
              </a:ext>
            </a:extLst>
          </p:cNvPr>
          <p:cNvPicPr>
            <a:picLocks noChangeAspect="1"/>
          </p:cNvPicPr>
          <p:nvPr/>
        </p:nvPicPr>
        <p:blipFill>
          <a:blip r:embed="rId3"/>
          <a:stretch>
            <a:fillRect/>
          </a:stretch>
        </p:blipFill>
        <p:spPr>
          <a:xfrm>
            <a:off x="1672975" y="0"/>
            <a:ext cx="8846049" cy="6858000"/>
          </a:xfrm>
          <a:prstGeom prst="rect">
            <a:avLst/>
          </a:prstGeom>
        </p:spPr>
      </p:pic>
    </p:spTree>
    <p:extLst>
      <p:ext uri="{BB962C8B-B14F-4D97-AF65-F5344CB8AC3E}">
        <p14:creationId xmlns:p14="http://schemas.microsoft.com/office/powerpoint/2010/main" val="3281374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3051377C-8903-4D73-2709-48F62099075D}"/>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DA21AB3E-2C5B-FC56-A75C-50EEF6447CD8}"/>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9</a:t>
            </a:fld>
            <a:endParaRPr lang="en-US" dirty="0"/>
          </a:p>
        </p:txBody>
      </p:sp>
      <p:sp>
        <p:nvSpPr>
          <p:cNvPr id="3" name="Title 2">
            <a:extLst>
              <a:ext uri="{FF2B5EF4-FFF2-40B4-BE49-F238E27FC236}">
                <a16:creationId xmlns:a16="http://schemas.microsoft.com/office/drawing/2014/main" id="{6BAA5089-38B6-1C7B-AC3A-899096E2A5E6}"/>
              </a:ext>
            </a:extLst>
          </p:cNvPr>
          <p:cNvSpPr>
            <a:spLocks noGrp="1"/>
          </p:cNvSpPr>
          <p:nvPr>
            <p:ph type="title"/>
          </p:nvPr>
        </p:nvSpPr>
        <p:spPr>
          <a:xfrm>
            <a:off x="877825" y="582862"/>
            <a:ext cx="7406096" cy="1411918"/>
          </a:xfrm>
        </p:spPr>
        <p:txBody>
          <a:bodyPr/>
          <a:lstStyle/>
          <a:p>
            <a:r>
              <a:rPr lang="en-US" sz="8000" dirty="0">
                <a:solidFill>
                  <a:srgbClr val="C00000"/>
                </a:solidFill>
              </a:rPr>
              <a:t>A</a:t>
            </a:r>
            <a:r>
              <a:rPr lang="en-US" dirty="0"/>
              <a:t>BSTRACT FACTORY</a:t>
            </a: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Spectral"/>
              </a:rPr>
              <a:t>Abstract Factory</a:t>
            </a:r>
            <a:r>
              <a:rPr lang="en-US" sz="1800" b="0" dirty="0">
                <a:solidFill>
                  <a:schemeClr val="tx1">
                    <a:lumMod val="50000"/>
                    <a:lumOff val="50000"/>
                  </a:schemeClr>
                </a:solidFill>
                <a:latin typeface="Spectral"/>
              </a:rPr>
              <a:t> is a creational design pattern that lets you produce families of related objects without specifying their concrete classes.</a:t>
            </a:r>
            <a:br>
              <a:rPr lang="en-IN" sz="1800" b="1" i="0" dirty="0">
                <a:solidFill>
                  <a:schemeClr val="tx1">
                    <a:lumMod val="50000"/>
                    <a:lumOff val="50000"/>
                  </a:schemeClr>
                </a:solidFill>
                <a:effectLst/>
                <a:latin typeface="SF Pro Display"/>
              </a:rPr>
            </a:br>
            <a:endParaRPr lang="en-US" sz="1800" dirty="0">
              <a:solidFill>
                <a:schemeClr val="tx1">
                  <a:lumMod val="50000"/>
                  <a:lumOff val="50000"/>
                </a:schemeClr>
              </a:solidFill>
            </a:endParaRPr>
          </a:p>
        </p:txBody>
      </p:sp>
      <p:sp>
        <p:nvSpPr>
          <p:cNvPr id="7" name="Rectangle 6">
            <a:extLst>
              <a:ext uri="{FF2B5EF4-FFF2-40B4-BE49-F238E27FC236}">
                <a16:creationId xmlns:a16="http://schemas.microsoft.com/office/drawing/2014/main" id="{8F8723E2-A252-129C-9F79-12E0C24688B5}"/>
              </a:ext>
            </a:extLst>
          </p:cNvPr>
          <p:cNvSpPr>
            <a:spLocks noChangeArrowheads="1"/>
          </p:cNvSpPr>
          <p:nvPr/>
        </p:nvSpPr>
        <p:spPr bwMode="auto">
          <a:xfrm>
            <a:off x="877825" y="2486669"/>
            <a:ext cx="4720718"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400" dirty="0">
                <a:latin typeface="Spectral"/>
              </a:rPr>
              <a:t> Use the Abstract Factory when your code needs to work with various families of related products, but you don’t want it to depend on the concrete classes of those products—they might be unknown beforehand or you simply want to allow for future extensibility.</a:t>
            </a:r>
          </a:p>
          <a:p>
            <a:pPr marL="285750" indent="-285750">
              <a:buFont typeface="Wingdings" panose="05000000000000000000" pitchFamily="2" charset="2"/>
              <a:buChar char="q"/>
            </a:pPr>
            <a:endParaRPr lang="en-US" sz="1400" dirty="0">
              <a:latin typeface="Spectral"/>
            </a:endParaRPr>
          </a:p>
          <a:p>
            <a:pPr marL="285750" indent="-285750">
              <a:buFont typeface="Wingdings" panose="05000000000000000000" pitchFamily="2" charset="2"/>
              <a:buChar char="q"/>
            </a:pPr>
            <a:r>
              <a:rPr lang="en-US" sz="1400" dirty="0">
                <a:latin typeface="Spectral"/>
              </a:rPr>
              <a:t> The Abstract Factory provides you with an interface for creating objects from each class of the product family. As long as your code creates objects via this interface, you don’t have to worry about creating the wrong variant of a product which doesn’t match the products already created by your app.</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cases: </a:t>
            </a:r>
            <a:r>
              <a:rPr lang="en-US" sz="1400" dirty="0">
                <a:latin typeface="Spectral"/>
              </a:rPr>
              <a:t>GUI Elements like buttons, checkbox.</a:t>
            </a:r>
            <a:endParaRPr kumimoji="0" lang="en-US" altLang="en-US" b="0" i="0" u="none" strike="noStrike" cap="none" normalizeH="0" baseline="0" dirty="0">
              <a:ln>
                <a:noFill/>
              </a:ln>
              <a:solidFill>
                <a:schemeClr val="tx1"/>
              </a:solidFill>
              <a:effectLst/>
              <a:latin typeface="Spectr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Spectral"/>
            </a:endParaRPr>
          </a:p>
        </p:txBody>
      </p:sp>
      <p:pic>
        <p:nvPicPr>
          <p:cNvPr id="1026" name="Picture 2" descr="Abstract Factory pattern">
            <a:extLst>
              <a:ext uri="{FF2B5EF4-FFF2-40B4-BE49-F238E27FC236}">
                <a16:creationId xmlns:a16="http://schemas.microsoft.com/office/drawing/2014/main" id="{8736E0EC-CAF4-7577-1D54-D6114CF70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197" y="199478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10456"/>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2911</TotalTime>
  <Words>1186</Words>
  <Application>Microsoft Office PowerPoint</Application>
  <PresentationFormat>Widescreen</PresentationFormat>
  <Paragraphs>146</Paragraphs>
  <Slides>20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等线</vt:lpstr>
      <vt:lpstr>Abadi</vt:lpstr>
      <vt:lpstr>Arial</vt:lpstr>
      <vt:lpstr>Calibri</vt:lpstr>
      <vt:lpstr>Courier New</vt:lpstr>
      <vt:lpstr>Posterama Text Black</vt:lpstr>
      <vt:lpstr>Posterama Text SemiBold</vt:lpstr>
      <vt:lpstr>SegoeUIVariable</vt:lpstr>
      <vt:lpstr>SF Pro Display</vt:lpstr>
      <vt:lpstr>Spectral</vt:lpstr>
      <vt:lpstr>Wingdings</vt:lpstr>
      <vt:lpstr>Office 主题​​</vt:lpstr>
      <vt:lpstr>What is Creational Design Patterns?</vt:lpstr>
      <vt:lpstr>SINGLETON Singleton is a creational design pattern that lets you ensure that a class has only one instance, while providing a global access point to this instance. </vt:lpstr>
      <vt:lpstr>Implementation</vt:lpstr>
      <vt:lpstr>PowerPoint Presentation</vt:lpstr>
      <vt:lpstr>FACTORY METHOD Factory Method is a creational design pattern that provides an interface for creating objects in a superclass, but allows subclasses to alter the type of objects that will be created. </vt:lpstr>
      <vt:lpstr>Problem &amp; Solution</vt:lpstr>
      <vt:lpstr>Structure</vt:lpstr>
      <vt:lpstr>PowerPoint Presentation</vt:lpstr>
      <vt:lpstr>ABSTRACT FACTORY Abstract Factory is a creational design pattern that lets you produce families of related objects without specifying their concrete classes. </vt:lpstr>
      <vt:lpstr>Problem &amp; Solution</vt:lpstr>
      <vt:lpstr>Structure</vt:lpstr>
      <vt:lpstr>PowerPoint Presentation</vt:lpstr>
      <vt:lpstr>BUILDER Builder is a creational design pattern that lets you construct complex objects step by step. The pattern allows you to produce different types and representations of an object using the same construction code.</vt:lpstr>
      <vt:lpstr>Problem &amp; Solution</vt:lpstr>
      <vt:lpstr>Structure</vt:lpstr>
      <vt:lpstr>PowerPoint Presentation</vt:lpstr>
      <vt:lpstr>RPOTOTYPE Prototype is a creational design pattern that lets you copy existing objects without making your code dependent on their classes.</vt:lpstr>
      <vt:lpstr>Problem &amp; Solution</vt:lpstr>
      <vt:lpstr>Structure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160</cp:revision>
  <dcterms:created xsi:type="dcterms:W3CDTF">2024-08-09T17:51:35Z</dcterms:created>
  <dcterms:modified xsi:type="dcterms:W3CDTF">2025-06-10T09:36:59Z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